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60" r:id="rId4"/>
    <p:sldId id="262" r:id="rId5"/>
    <p:sldId id="306" r:id="rId6"/>
    <p:sldId id="263" r:id="rId7"/>
    <p:sldId id="265" r:id="rId8"/>
    <p:sldId id="266" r:id="rId9"/>
    <p:sldId id="267" r:id="rId10"/>
    <p:sldId id="268" r:id="rId11"/>
    <p:sldId id="269" r:id="rId12"/>
    <p:sldId id="307" r:id="rId13"/>
    <p:sldId id="270" r:id="rId14"/>
    <p:sldId id="271" r:id="rId15"/>
    <p:sldId id="272" r:id="rId16"/>
    <p:sldId id="275" r:id="rId17"/>
    <p:sldId id="273" r:id="rId18"/>
    <p:sldId id="274" r:id="rId19"/>
    <p:sldId id="276" r:id="rId20"/>
    <p:sldId id="277" r:id="rId21"/>
    <p:sldId id="290" r:id="rId22"/>
    <p:sldId id="308" r:id="rId23"/>
    <p:sldId id="291" r:id="rId24"/>
    <p:sldId id="258" r:id="rId25"/>
    <p:sldId id="278" r:id="rId26"/>
    <p:sldId id="279" r:id="rId27"/>
    <p:sldId id="280" r:id="rId28"/>
    <p:sldId id="281" r:id="rId29"/>
    <p:sldId id="282" r:id="rId30"/>
    <p:sldId id="283" r:id="rId31"/>
    <p:sldId id="284" r:id="rId32"/>
    <p:sldId id="285" r:id="rId33"/>
    <p:sldId id="286" r:id="rId34"/>
    <p:sldId id="287" r:id="rId35"/>
    <p:sldId id="288" r:id="rId36"/>
    <p:sldId id="259" r:id="rId37"/>
    <p:sldId id="289" r:id="rId38"/>
    <p:sldId id="293" r:id="rId39"/>
    <p:sldId id="294" r:id="rId40"/>
    <p:sldId id="295" r:id="rId41"/>
    <p:sldId id="292" r:id="rId42"/>
    <p:sldId id="296" r:id="rId43"/>
    <p:sldId id="297" r:id="rId44"/>
    <p:sldId id="298" r:id="rId45"/>
    <p:sldId id="299" r:id="rId46"/>
    <p:sldId id="300" r:id="rId47"/>
    <p:sldId id="303" r:id="rId48"/>
    <p:sldId id="310" r:id="rId49"/>
    <p:sldId id="311" r:id="rId50"/>
    <p:sldId id="309" r:id="rId51"/>
    <p:sldId id="304" r:id="rId52"/>
    <p:sldId id="305" r:id="rId53"/>
    <p:sldId id="301" r:id="rId54"/>
    <p:sldId id="30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2437" autoAdjust="0"/>
  </p:normalViewPr>
  <p:slideViewPr>
    <p:cSldViewPr snapToGrid="0">
      <p:cViewPr varScale="1">
        <p:scale>
          <a:sx n="94" d="100"/>
          <a:sy n="94" d="100"/>
        </p:scale>
        <p:origin x="1125"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B5A07-B756-4B63-9F27-9862D874CD94}"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758B4-2D42-4098-9F6D-875332DB19F3}" type="slidenum">
              <a:rPr lang="en-US" smtClean="0"/>
              <a:t>‹#›</a:t>
            </a:fld>
            <a:endParaRPr lang="en-US"/>
          </a:p>
        </p:txBody>
      </p:sp>
    </p:spTree>
    <p:extLst>
      <p:ext uri="{BB962C8B-B14F-4D97-AF65-F5344CB8AC3E}">
        <p14:creationId xmlns:p14="http://schemas.microsoft.com/office/powerpoint/2010/main" val="305059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15</a:t>
            </a:fld>
            <a:endParaRPr lang="en-US"/>
          </a:p>
        </p:txBody>
      </p:sp>
    </p:spTree>
    <p:extLst>
      <p:ext uri="{BB962C8B-B14F-4D97-AF65-F5344CB8AC3E}">
        <p14:creationId xmlns:p14="http://schemas.microsoft.com/office/powerpoint/2010/main" val="30502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TO DO: Figure out where to host the notebook template. GitHub probably the easiest</a:t>
            </a:r>
          </a:p>
        </p:txBody>
      </p:sp>
      <p:sp>
        <p:nvSpPr>
          <p:cNvPr id="4" name="Slide Number Placeholder 3"/>
          <p:cNvSpPr>
            <a:spLocks noGrp="1"/>
          </p:cNvSpPr>
          <p:nvPr>
            <p:ph type="sldNum" sz="quarter" idx="5"/>
          </p:nvPr>
        </p:nvSpPr>
        <p:spPr/>
        <p:txBody>
          <a:bodyPr/>
          <a:lstStyle/>
          <a:p>
            <a:fld id="{34F758B4-2D42-4098-9F6D-875332DB19F3}" type="slidenum">
              <a:rPr lang="en-US" smtClean="0"/>
              <a:t>25</a:t>
            </a:fld>
            <a:endParaRPr lang="en-US"/>
          </a:p>
        </p:txBody>
      </p:sp>
    </p:spTree>
    <p:extLst>
      <p:ext uri="{BB962C8B-B14F-4D97-AF65-F5344CB8AC3E}">
        <p14:creationId xmlns:p14="http://schemas.microsoft.com/office/powerpoint/2010/main" val="378096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TO DO: Figure out where to host the notebook template. GitHub probably the easiest</a:t>
            </a:r>
          </a:p>
        </p:txBody>
      </p:sp>
      <p:sp>
        <p:nvSpPr>
          <p:cNvPr id="4" name="Slide Number Placeholder 3"/>
          <p:cNvSpPr>
            <a:spLocks noGrp="1"/>
          </p:cNvSpPr>
          <p:nvPr>
            <p:ph type="sldNum" sz="quarter" idx="5"/>
          </p:nvPr>
        </p:nvSpPr>
        <p:spPr/>
        <p:txBody>
          <a:bodyPr/>
          <a:lstStyle/>
          <a:p>
            <a:fld id="{34F758B4-2D42-4098-9F6D-875332DB19F3}" type="slidenum">
              <a:rPr lang="en-US" smtClean="0"/>
              <a:t>26</a:t>
            </a:fld>
            <a:endParaRPr lang="en-US"/>
          </a:p>
        </p:txBody>
      </p:sp>
    </p:spTree>
    <p:extLst>
      <p:ext uri="{BB962C8B-B14F-4D97-AF65-F5344CB8AC3E}">
        <p14:creationId xmlns:p14="http://schemas.microsoft.com/office/powerpoint/2010/main" val="4234594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Mention file path differences between the DE persona and the Power BI persona (example in the loop code)</a:t>
            </a:r>
          </a:p>
        </p:txBody>
      </p:sp>
      <p:sp>
        <p:nvSpPr>
          <p:cNvPr id="4" name="Slide Number Placeholder 3"/>
          <p:cNvSpPr>
            <a:spLocks noGrp="1"/>
          </p:cNvSpPr>
          <p:nvPr>
            <p:ph type="sldNum" sz="quarter" idx="5"/>
          </p:nvPr>
        </p:nvSpPr>
        <p:spPr/>
        <p:txBody>
          <a:bodyPr/>
          <a:lstStyle/>
          <a:p>
            <a:fld id="{34F758B4-2D42-4098-9F6D-875332DB19F3}" type="slidenum">
              <a:rPr lang="en-US" smtClean="0"/>
              <a:t>27</a:t>
            </a:fld>
            <a:endParaRPr lang="en-US"/>
          </a:p>
        </p:txBody>
      </p:sp>
    </p:spTree>
    <p:extLst>
      <p:ext uri="{BB962C8B-B14F-4D97-AF65-F5344CB8AC3E}">
        <p14:creationId xmlns:p14="http://schemas.microsoft.com/office/powerpoint/2010/main" val="764768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Mention file path differences between the DE persona and the Power BI persona (example in the loop code)</a:t>
            </a:r>
          </a:p>
        </p:txBody>
      </p:sp>
      <p:sp>
        <p:nvSpPr>
          <p:cNvPr id="4" name="Slide Number Placeholder 3"/>
          <p:cNvSpPr>
            <a:spLocks noGrp="1"/>
          </p:cNvSpPr>
          <p:nvPr>
            <p:ph type="sldNum" sz="quarter" idx="5"/>
          </p:nvPr>
        </p:nvSpPr>
        <p:spPr/>
        <p:txBody>
          <a:bodyPr/>
          <a:lstStyle/>
          <a:p>
            <a:fld id="{34F758B4-2D42-4098-9F6D-875332DB19F3}" type="slidenum">
              <a:rPr lang="en-US" smtClean="0"/>
              <a:t>28</a:t>
            </a:fld>
            <a:endParaRPr lang="en-US"/>
          </a:p>
        </p:txBody>
      </p:sp>
    </p:spTree>
    <p:extLst>
      <p:ext uri="{BB962C8B-B14F-4D97-AF65-F5344CB8AC3E}">
        <p14:creationId xmlns:p14="http://schemas.microsoft.com/office/powerpoint/2010/main" val="2556153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29</a:t>
            </a:fld>
            <a:endParaRPr lang="en-US"/>
          </a:p>
        </p:txBody>
      </p:sp>
    </p:spTree>
    <p:extLst>
      <p:ext uri="{BB962C8B-B14F-4D97-AF65-F5344CB8AC3E}">
        <p14:creationId xmlns:p14="http://schemas.microsoft.com/office/powerpoint/2010/main" val="3284875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30</a:t>
            </a:fld>
            <a:endParaRPr lang="en-US"/>
          </a:p>
        </p:txBody>
      </p:sp>
    </p:spTree>
    <p:extLst>
      <p:ext uri="{BB962C8B-B14F-4D97-AF65-F5344CB8AC3E}">
        <p14:creationId xmlns:p14="http://schemas.microsoft.com/office/powerpoint/2010/main" val="2332231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31</a:t>
            </a:fld>
            <a:endParaRPr lang="en-US"/>
          </a:p>
        </p:txBody>
      </p:sp>
    </p:spTree>
    <p:extLst>
      <p:ext uri="{BB962C8B-B14F-4D97-AF65-F5344CB8AC3E}">
        <p14:creationId xmlns:p14="http://schemas.microsoft.com/office/powerpoint/2010/main" val="320968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32</a:t>
            </a:fld>
            <a:endParaRPr lang="en-US"/>
          </a:p>
        </p:txBody>
      </p:sp>
    </p:spTree>
    <p:extLst>
      <p:ext uri="{BB962C8B-B14F-4D97-AF65-F5344CB8AC3E}">
        <p14:creationId xmlns:p14="http://schemas.microsoft.com/office/powerpoint/2010/main" val="1544040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33</a:t>
            </a:fld>
            <a:endParaRPr lang="en-US"/>
          </a:p>
        </p:txBody>
      </p:sp>
    </p:spTree>
    <p:extLst>
      <p:ext uri="{BB962C8B-B14F-4D97-AF65-F5344CB8AC3E}">
        <p14:creationId xmlns:p14="http://schemas.microsoft.com/office/powerpoint/2010/main" val="1517885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34</a:t>
            </a:fld>
            <a:endParaRPr lang="en-US"/>
          </a:p>
        </p:txBody>
      </p:sp>
    </p:spTree>
    <p:extLst>
      <p:ext uri="{BB962C8B-B14F-4D97-AF65-F5344CB8AC3E}">
        <p14:creationId xmlns:p14="http://schemas.microsoft.com/office/powerpoint/2010/main" val="25837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16</a:t>
            </a:fld>
            <a:endParaRPr lang="en-US"/>
          </a:p>
        </p:txBody>
      </p:sp>
    </p:spTree>
    <p:extLst>
      <p:ext uri="{BB962C8B-B14F-4D97-AF65-F5344CB8AC3E}">
        <p14:creationId xmlns:p14="http://schemas.microsoft.com/office/powerpoint/2010/main" val="1745617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35</a:t>
            </a:fld>
            <a:endParaRPr lang="en-US"/>
          </a:p>
        </p:txBody>
      </p:sp>
    </p:spTree>
    <p:extLst>
      <p:ext uri="{BB962C8B-B14F-4D97-AF65-F5344CB8AC3E}">
        <p14:creationId xmlns:p14="http://schemas.microsoft.com/office/powerpoint/2010/main" val="2934165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37</a:t>
            </a:fld>
            <a:endParaRPr lang="en-US"/>
          </a:p>
        </p:txBody>
      </p:sp>
    </p:spTree>
    <p:extLst>
      <p:ext uri="{BB962C8B-B14F-4D97-AF65-F5344CB8AC3E}">
        <p14:creationId xmlns:p14="http://schemas.microsoft.com/office/powerpoint/2010/main" val="398709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38</a:t>
            </a:fld>
            <a:endParaRPr lang="en-US"/>
          </a:p>
        </p:txBody>
      </p:sp>
    </p:spTree>
    <p:extLst>
      <p:ext uri="{BB962C8B-B14F-4D97-AF65-F5344CB8AC3E}">
        <p14:creationId xmlns:p14="http://schemas.microsoft.com/office/powerpoint/2010/main" val="1341267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39</a:t>
            </a:fld>
            <a:endParaRPr lang="en-US"/>
          </a:p>
        </p:txBody>
      </p:sp>
    </p:spTree>
    <p:extLst>
      <p:ext uri="{BB962C8B-B14F-4D97-AF65-F5344CB8AC3E}">
        <p14:creationId xmlns:p14="http://schemas.microsoft.com/office/powerpoint/2010/main" val="1791893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40</a:t>
            </a:fld>
            <a:endParaRPr lang="en-US"/>
          </a:p>
        </p:txBody>
      </p:sp>
    </p:spTree>
    <p:extLst>
      <p:ext uri="{BB962C8B-B14F-4D97-AF65-F5344CB8AC3E}">
        <p14:creationId xmlns:p14="http://schemas.microsoft.com/office/powerpoint/2010/main" val="3113731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41</a:t>
            </a:fld>
            <a:endParaRPr lang="en-US"/>
          </a:p>
        </p:txBody>
      </p:sp>
    </p:spTree>
    <p:extLst>
      <p:ext uri="{BB962C8B-B14F-4D97-AF65-F5344CB8AC3E}">
        <p14:creationId xmlns:p14="http://schemas.microsoft.com/office/powerpoint/2010/main" val="3392273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42</a:t>
            </a:fld>
            <a:endParaRPr lang="en-US"/>
          </a:p>
        </p:txBody>
      </p:sp>
    </p:spTree>
    <p:extLst>
      <p:ext uri="{BB962C8B-B14F-4D97-AF65-F5344CB8AC3E}">
        <p14:creationId xmlns:p14="http://schemas.microsoft.com/office/powerpoint/2010/main" val="315308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43</a:t>
            </a:fld>
            <a:endParaRPr lang="en-US"/>
          </a:p>
        </p:txBody>
      </p:sp>
    </p:spTree>
    <p:extLst>
      <p:ext uri="{BB962C8B-B14F-4D97-AF65-F5344CB8AC3E}">
        <p14:creationId xmlns:p14="http://schemas.microsoft.com/office/powerpoint/2010/main" val="2982643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44</a:t>
            </a:fld>
            <a:endParaRPr lang="en-US"/>
          </a:p>
        </p:txBody>
      </p:sp>
    </p:spTree>
    <p:extLst>
      <p:ext uri="{BB962C8B-B14F-4D97-AF65-F5344CB8AC3E}">
        <p14:creationId xmlns:p14="http://schemas.microsoft.com/office/powerpoint/2010/main" val="3617144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45</a:t>
            </a:fld>
            <a:endParaRPr lang="en-US"/>
          </a:p>
        </p:txBody>
      </p:sp>
    </p:spTree>
    <p:extLst>
      <p:ext uri="{BB962C8B-B14F-4D97-AF65-F5344CB8AC3E}">
        <p14:creationId xmlns:p14="http://schemas.microsoft.com/office/powerpoint/2010/main" val="167557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17</a:t>
            </a:fld>
            <a:endParaRPr lang="en-US"/>
          </a:p>
        </p:txBody>
      </p:sp>
    </p:spTree>
    <p:extLst>
      <p:ext uri="{BB962C8B-B14F-4D97-AF65-F5344CB8AC3E}">
        <p14:creationId xmlns:p14="http://schemas.microsoft.com/office/powerpoint/2010/main" val="1228089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46</a:t>
            </a:fld>
            <a:endParaRPr lang="en-US"/>
          </a:p>
        </p:txBody>
      </p:sp>
    </p:spTree>
    <p:extLst>
      <p:ext uri="{BB962C8B-B14F-4D97-AF65-F5344CB8AC3E}">
        <p14:creationId xmlns:p14="http://schemas.microsoft.com/office/powerpoint/2010/main" val="1981330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TO DO: Figure out where to host the notebook template. GitHub probably the easiest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F758B4-2D42-4098-9F6D-875332DB1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248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TO DO: Figure out where to host the notebook template. GitHub probably the easiest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F758B4-2D42-4098-9F6D-875332DB1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36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F758B4-2D42-4098-9F6D-875332DB1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512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F758B4-2D42-4098-9F6D-875332DB1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470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54</a:t>
            </a:fld>
            <a:endParaRPr lang="en-US"/>
          </a:p>
        </p:txBody>
      </p:sp>
    </p:spTree>
    <p:extLst>
      <p:ext uri="{BB962C8B-B14F-4D97-AF65-F5344CB8AC3E}">
        <p14:creationId xmlns:p14="http://schemas.microsoft.com/office/powerpoint/2010/main" val="1061834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18</a:t>
            </a:fld>
            <a:endParaRPr lang="en-US"/>
          </a:p>
        </p:txBody>
      </p:sp>
    </p:spTree>
    <p:extLst>
      <p:ext uri="{BB962C8B-B14F-4D97-AF65-F5344CB8AC3E}">
        <p14:creationId xmlns:p14="http://schemas.microsoft.com/office/powerpoint/2010/main" val="155938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19</a:t>
            </a:fld>
            <a:endParaRPr lang="en-US"/>
          </a:p>
        </p:txBody>
      </p:sp>
    </p:spTree>
    <p:extLst>
      <p:ext uri="{BB962C8B-B14F-4D97-AF65-F5344CB8AC3E}">
        <p14:creationId xmlns:p14="http://schemas.microsoft.com/office/powerpoint/2010/main" val="340045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20</a:t>
            </a:fld>
            <a:endParaRPr lang="en-US"/>
          </a:p>
        </p:txBody>
      </p:sp>
    </p:spTree>
    <p:extLst>
      <p:ext uri="{BB962C8B-B14F-4D97-AF65-F5344CB8AC3E}">
        <p14:creationId xmlns:p14="http://schemas.microsoft.com/office/powerpoint/2010/main" val="405690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21</a:t>
            </a:fld>
            <a:endParaRPr lang="en-US"/>
          </a:p>
        </p:txBody>
      </p:sp>
    </p:spTree>
    <p:extLst>
      <p:ext uri="{BB962C8B-B14F-4D97-AF65-F5344CB8AC3E}">
        <p14:creationId xmlns:p14="http://schemas.microsoft.com/office/powerpoint/2010/main" val="131694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34F758B4-2D42-4098-9F6D-875332DB19F3}" type="slidenum">
              <a:rPr lang="en-US" smtClean="0"/>
              <a:t>22</a:t>
            </a:fld>
            <a:endParaRPr lang="en-US"/>
          </a:p>
        </p:txBody>
      </p:sp>
    </p:spTree>
    <p:extLst>
      <p:ext uri="{BB962C8B-B14F-4D97-AF65-F5344CB8AC3E}">
        <p14:creationId xmlns:p14="http://schemas.microsoft.com/office/powerpoint/2010/main" val="3030539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0" indent="0">
              <a:buNone/>
            </a:pPr>
            <a:r>
              <a:rPr lang="en-US" dirty="0"/>
              <a:t>Note that the destination can be a LH in any workspace</a:t>
            </a:r>
          </a:p>
        </p:txBody>
      </p:sp>
      <p:sp>
        <p:nvSpPr>
          <p:cNvPr id="4" name="Slide Number Placeholder 3"/>
          <p:cNvSpPr>
            <a:spLocks noGrp="1"/>
          </p:cNvSpPr>
          <p:nvPr>
            <p:ph type="sldNum" sz="quarter" idx="5"/>
          </p:nvPr>
        </p:nvSpPr>
        <p:spPr/>
        <p:txBody>
          <a:bodyPr/>
          <a:lstStyle/>
          <a:p>
            <a:fld id="{34F758B4-2D42-4098-9F6D-875332DB19F3}" type="slidenum">
              <a:rPr lang="en-US" smtClean="0"/>
              <a:t>23</a:t>
            </a:fld>
            <a:endParaRPr lang="en-US"/>
          </a:p>
        </p:txBody>
      </p:sp>
    </p:spTree>
    <p:extLst>
      <p:ext uri="{BB962C8B-B14F-4D97-AF65-F5344CB8AC3E}">
        <p14:creationId xmlns:p14="http://schemas.microsoft.com/office/powerpoint/2010/main" val="32795031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ihidi.com/category/teenagers/" TargetMode="External"/><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jpetazzo.github.io/2017/01/06/les-mots-ont-un-sen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73AB-86E2-415C-C846-5B9ED0ACF6D0}"/>
              </a:ext>
            </a:extLst>
          </p:cNvPr>
          <p:cNvSpPr>
            <a:spLocks noGrp="1"/>
          </p:cNvSpPr>
          <p:nvPr>
            <p:ph type="ctrTitle"/>
          </p:nvPr>
        </p:nvSpPr>
        <p:spPr/>
        <p:txBody>
          <a:bodyPr>
            <a:normAutofit/>
          </a:bodyPr>
          <a:lstStyle/>
          <a:p>
            <a:r>
              <a:rPr lang="en-US" sz="6000" dirty="0"/>
              <a:t>SQL Saturday MN 2024</a:t>
            </a:r>
          </a:p>
        </p:txBody>
      </p:sp>
      <p:sp>
        <p:nvSpPr>
          <p:cNvPr id="3" name="Subtitle 2">
            <a:extLst>
              <a:ext uri="{FF2B5EF4-FFF2-40B4-BE49-F238E27FC236}">
                <a16:creationId xmlns:a16="http://schemas.microsoft.com/office/drawing/2014/main" id="{FA7863D5-FF24-E884-20DA-98F422EF6AD7}"/>
              </a:ext>
            </a:extLst>
          </p:cNvPr>
          <p:cNvSpPr>
            <a:spLocks noGrp="1"/>
          </p:cNvSpPr>
          <p:nvPr>
            <p:ph type="subTitle" idx="1"/>
          </p:nvPr>
        </p:nvSpPr>
        <p:spPr/>
        <p:txBody>
          <a:bodyPr>
            <a:normAutofit/>
          </a:bodyPr>
          <a:lstStyle/>
          <a:p>
            <a:r>
              <a:rPr lang="en-US" sz="3600" dirty="0"/>
              <a:t>Fabric </a:t>
            </a:r>
            <a:r>
              <a:rPr lang="en-US" sz="3600" dirty="0" err="1"/>
              <a:t>Hands-ON</a:t>
            </a:r>
            <a:r>
              <a:rPr lang="en-US" sz="3600" dirty="0"/>
              <a:t> Labs</a:t>
            </a:r>
          </a:p>
        </p:txBody>
      </p:sp>
    </p:spTree>
    <p:extLst>
      <p:ext uri="{BB962C8B-B14F-4D97-AF65-F5344CB8AC3E}">
        <p14:creationId xmlns:p14="http://schemas.microsoft.com/office/powerpoint/2010/main" val="406232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Now let’s send it to the Lakehouse we created:</a:t>
            </a:r>
          </a:p>
        </p:txBody>
      </p:sp>
      <p:pic>
        <p:nvPicPr>
          <p:cNvPr id="5" name="Picture 4" descr="A screenshot of a computer&#10;&#10;Description automatically generated">
            <a:extLst>
              <a:ext uri="{FF2B5EF4-FFF2-40B4-BE49-F238E27FC236}">
                <a16:creationId xmlns:a16="http://schemas.microsoft.com/office/drawing/2014/main" id="{0D099BC7-61FB-95AB-FE44-3FEC48F03F19}"/>
              </a:ext>
            </a:extLst>
          </p:cNvPr>
          <p:cNvPicPr>
            <a:picLocks noChangeAspect="1"/>
          </p:cNvPicPr>
          <p:nvPr/>
        </p:nvPicPr>
        <p:blipFill rotWithShape="1">
          <a:blip r:embed="rId2"/>
          <a:srcRect l="9174" t="8289" r="8792" b="8332"/>
          <a:stretch/>
        </p:blipFill>
        <p:spPr>
          <a:xfrm>
            <a:off x="1141412" y="1455300"/>
            <a:ext cx="10133011" cy="5298266"/>
          </a:xfrm>
          <a:prstGeom prst="rect">
            <a:avLst/>
          </a:prstGeom>
        </p:spPr>
      </p:pic>
      <p:sp>
        <p:nvSpPr>
          <p:cNvPr id="7" name="Rectangle: Rounded Corners 6">
            <a:extLst>
              <a:ext uri="{FF2B5EF4-FFF2-40B4-BE49-F238E27FC236}">
                <a16:creationId xmlns:a16="http://schemas.microsoft.com/office/drawing/2014/main" id="{962A1885-AB15-B2D0-733A-EE041F0DE568}"/>
              </a:ext>
            </a:extLst>
          </p:cNvPr>
          <p:cNvSpPr/>
          <p:nvPr/>
        </p:nvSpPr>
        <p:spPr>
          <a:xfrm>
            <a:off x="6714515" y="3909389"/>
            <a:ext cx="1877132" cy="390088"/>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843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Choose ‘Tables’, enter a table name, and review the mappings:</a:t>
            </a:r>
          </a:p>
        </p:txBody>
      </p:sp>
      <p:pic>
        <p:nvPicPr>
          <p:cNvPr id="9" name="Picture 8" descr="A screenshot of a computer&#10;&#10;Description automatically generated">
            <a:extLst>
              <a:ext uri="{FF2B5EF4-FFF2-40B4-BE49-F238E27FC236}">
                <a16:creationId xmlns:a16="http://schemas.microsoft.com/office/drawing/2014/main" id="{458A7392-636B-9BAC-95B7-6B5C3262530F}"/>
              </a:ext>
            </a:extLst>
          </p:cNvPr>
          <p:cNvPicPr>
            <a:picLocks noChangeAspect="1"/>
          </p:cNvPicPr>
          <p:nvPr/>
        </p:nvPicPr>
        <p:blipFill rotWithShape="1">
          <a:blip r:embed="rId2"/>
          <a:srcRect l="8816" t="7810" r="31705" b="9044"/>
          <a:stretch/>
        </p:blipFill>
        <p:spPr>
          <a:xfrm>
            <a:off x="5918070" y="2300233"/>
            <a:ext cx="6140870" cy="4420840"/>
          </a:xfrm>
          <a:prstGeom prst="rect">
            <a:avLst/>
          </a:prstGeom>
        </p:spPr>
      </p:pic>
      <p:sp>
        <p:nvSpPr>
          <p:cNvPr id="7" name="Rectangle: Rounded Corners 6">
            <a:extLst>
              <a:ext uri="{FF2B5EF4-FFF2-40B4-BE49-F238E27FC236}">
                <a16:creationId xmlns:a16="http://schemas.microsoft.com/office/drawing/2014/main" id="{962A1885-AB15-B2D0-733A-EE041F0DE568}"/>
              </a:ext>
            </a:extLst>
          </p:cNvPr>
          <p:cNvSpPr/>
          <p:nvPr/>
        </p:nvSpPr>
        <p:spPr>
          <a:xfrm>
            <a:off x="7406116" y="5815956"/>
            <a:ext cx="1417612" cy="390088"/>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6CD14136-1126-F89D-2B71-6460DA68EFB8}"/>
              </a:ext>
            </a:extLst>
          </p:cNvPr>
          <p:cNvSpPr txBox="1">
            <a:spLocks/>
          </p:cNvSpPr>
          <p:nvPr/>
        </p:nvSpPr>
        <p:spPr>
          <a:xfrm>
            <a:off x="476886" y="5928377"/>
            <a:ext cx="5269445" cy="8391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**Note there is no option in the wizard for dynamic file names – we’ll fix that next</a:t>
            </a:r>
          </a:p>
        </p:txBody>
      </p:sp>
      <p:pic>
        <p:nvPicPr>
          <p:cNvPr id="5" name="Picture 4" descr="A screenshot of a computer&#10;&#10;Description automatically generated">
            <a:extLst>
              <a:ext uri="{FF2B5EF4-FFF2-40B4-BE49-F238E27FC236}">
                <a16:creationId xmlns:a16="http://schemas.microsoft.com/office/drawing/2014/main" id="{31837A3C-20C1-918E-7922-D6803A9A27E8}"/>
              </a:ext>
            </a:extLst>
          </p:cNvPr>
          <p:cNvPicPr>
            <a:picLocks noChangeAspect="1"/>
          </p:cNvPicPr>
          <p:nvPr/>
        </p:nvPicPr>
        <p:blipFill>
          <a:blip r:embed="rId3"/>
          <a:stretch>
            <a:fillRect/>
          </a:stretch>
        </p:blipFill>
        <p:spPr>
          <a:xfrm>
            <a:off x="246223" y="1617960"/>
            <a:ext cx="7218586" cy="3495266"/>
          </a:xfrm>
          <a:prstGeom prst="rect">
            <a:avLst/>
          </a:prstGeom>
        </p:spPr>
      </p:pic>
    </p:spTree>
    <p:extLst>
      <p:ext uri="{BB962C8B-B14F-4D97-AF65-F5344CB8AC3E}">
        <p14:creationId xmlns:p14="http://schemas.microsoft.com/office/powerpoint/2010/main" val="396908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Choose ‘Files’, enter a folder name at the top, and a file name at the bottom:</a:t>
            </a:r>
          </a:p>
        </p:txBody>
      </p:sp>
      <p:pic>
        <p:nvPicPr>
          <p:cNvPr id="6" name="Picture 5" descr="A screenshot of a computer&#10;&#10;Description automatically generated">
            <a:extLst>
              <a:ext uri="{FF2B5EF4-FFF2-40B4-BE49-F238E27FC236}">
                <a16:creationId xmlns:a16="http://schemas.microsoft.com/office/drawing/2014/main" id="{53E44026-06E0-23A3-582D-2B9D69A89878}"/>
              </a:ext>
            </a:extLst>
          </p:cNvPr>
          <p:cNvPicPr>
            <a:picLocks noChangeAspect="1"/>
          </p:cNvPicPr>
          <p:nvPr/>
        </p:nvPicPr>
        <p:blipFill rotWithShape="1">
          <a:blip r:embed="rId2"/>
          <a:srcRect l="8190" t="8775" r="37079" b="8423"/>
          <a:stretch/>
        </p:blipFill>
        <p:spPr>
          <a:xfrm>
            <a:off x="310989" y="1496038"/>
            <a:ext cx="5533080" cy="43199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58A7392-636B-9BAC-95B7-6B5C3262530F}"/>
              </a:ext>
            </a:extLst>
          </p:cNvPr>
          <p:cNvPicPr>
            <a:picLocks noChangeAspect="1"/>
          </p:cNvPicPr>
          <p:nvPr/>
        </p:nvPicPr>
        <p:blipFill rotWithShape="1">
          <a:blip r:embed="rId3"/>
          <a:srcRect l="8816" t="7810" r="31705" b="9044"/>
          <a:stretch/>
        </p:blipFill>
        <p:spPr>
          <a:xfrm>
            <a:off x="5918070" y="2300233"/>
            <a:ext cx="6140870" cy="4420840"/>
          </a:xfrm>
          <a:prstGeom prst="rect">
            <a:avLst/>
          </a:prstGeom>
        </p:spPr>
      </p:pic>
      <p:sp>
        <p:nvSpPr>
          <p:cNvPr id="7" name="Rectangle: Rounded Corners 6">
            <a:extLst>
              <a:ext uri="{FF2B5EF4-FFF2-40B4-BE49-F238E27FC236}">
                <a16:creationId xmlns:a16="http://schemas.microsoft.com/office/drawing/2014/main" id="{962A1885-AB15-B2D0-733A-EE041F0DE568}"/>
              </a:ext>
            </a:extLst>
          </p:cNvPr>
          <p:cNvSpPr/>
          <p:nvPr/>
        </p:nvSpPr>
        <p:spPr>
          <a:xfrm>
            <a:off x="7406116" y="5815956"/>
            <a:ext cx="1417612" cy="390088"/>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6CD14136-1126-F89D-2B71-6460DA68EFB8}"/>
              </a:ext>
            </a:extLst>
          </p:cNvPr>
          <p:cNvSpPr txBox="1">
            <a:spLocks/>
          </p:cNvSpPr>
          <p:nvPr/>
        </p:nvSpPr>
        <p:spPr>
          <a:xfrm>
            <a:off x="476886" y="5928377"/>
            <a:ext cx="5269445" cy="8391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**Note there is no option in the wizard for dynamic file names – we’ll fix that next</a:t>
            </a:r>
          </a:p>
        </p:txBody>
      </p:sp>
    </p:spTree>
    <p:extLst>
      <p:ext uri="{BB962C8B-B14F-4D97-AF65-F5344CB8AC3E}">
        <p14:creationId xmlns:p14="http://schemas.microsoft.com/office/powerpoint/2010/main" val="240277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10618788" cy="3200633"/>
          </a:xfrm>
        </p:spPr>
        <p:txBody>
          <a:bodyPr>
            <a:normAutofit fontScale="92500" lnSpcReduction="10000"/>
          </a:bodyPr>
          <a:lstStyle/>
          <a:p>
            <a:pPr marL="0" indent="0">
              <a:buNone/>
            </a:pPr>
            <a:r>
              <a:rPr lang="en-US" dirty="0"/>
              <a:t>Clean up the wizard output</a:t>
            </a:r>
          </a:p>
          <a:p>
            <a:r>
              <a:rPr lang="en-US" dirty="0"/>
              <a:t>Under the ‘General’ tab, give the activity a descriptive name</a:t>
            </a:r>
          </a:p>
          <a:p>
            <a:pPr lvl="1"/>
            <a:r>
              <a:rPr lang="en-US" dirty="0"/>
              <a:t>Point out ‘Retry’ option, Timeout settings</a:t>
            </a:r>
          </a:p>
          <a:p>
            <a:r>
              <a:rPr lang="en-US" dirty="0"/>
              <a:t>Show Dynamic content options</a:t>
            </a:r>
          </a:p>
          <a:p>
            <a:r>
              <a:rPr lang="en-US" dirty="0"/>
              <a:t>Review the scheduling options</a:t>
            </a:r>
          </a:p>
          <a:p>
            <a:pPr lvl="1"/>
            <a:r>
              <a:rPr lang="en-US" dirty="0"/>
              <a:t>Let’s schedule to run our pipeline every 15 minutes through today</a:t>
            </a:r>
          </a:p>
          <a:p>
            <a:r>
              <a:rPr lang="en-US" dirty="0"/>
              <a:t>Show adding activities and activity success/fail/complete condition connections</a:t>
            </a:r>
          </a:p>
        </p:txBody>
      </p:sp>
      <p:pic>
        <p:nvPicPr>
          <p:cNvPr id="5" name="Picture 4" descr="A screenshot of a computer&#10;&#10;Description automatically generated">
            <a:extLst>
              <a:ext uri="{FF2B5EF4-FFF2-40B4-BE49-F238E27FC236}">
                <a16:creationId xmlns:a16="http://schemas.microsoft.com/office/drawing/2014/main" id="{9D839469-8DB4-7F25-12E1-BA65946AF1FB}"/>
              </a:ext>
            </a:extLst>
          </p:cNvPr>
          <p:cNvPicPr>
            <a:picLocks noChangeAspect="1"/>
          </p:cNvPicPr>
          <p:nvPr/>
        </p:nvPicPr>
        <p:blipFill>
          <a:blip r:embed="rId2"/>
          <a:stretch>
            <a:fillRect/>
          </a:stretch>
        </p:blipFill>
        <p:spPr>
          <a:xfrm>
            <a:off x="2524791" y="5323839"/>
            <a:ext cx="2455395" cy="132436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8D3332B-BBC3-8C22-13EB-3804143C1690}"/>
              </a:ext>
            </a:extLst>
          </p:cNvPr>
          <p:cNvPicPr>
            <a:picLocks noChangeAspect="1"/>
          </p:cNvPicPr>
          <p:nvPr/>
        </p:nvPicPr>
        <p:blipFill rotWithShape="1">
          <a:blip r:embed="rId3"/>
          <a:srcRect b="31898"/>
          <a:stretch/>
        </p:blipFill>
        <p:spPr>
          <a:xfrm>
            <a:off x="5440679" y="5450840"/>
            <a:ext cx="1108897" cy="1081179"/>
          </a:xfrm>
          <a:prstGeom prst="rect">
            <a:avLst/>
          </a:prstGeom>
        </p:spPr>
      </p:pic>
    </p:spTree>
    <p:extLst>
      <p:ext uri="{BB962C8B-B14F-4D97-AF65-F5344CB8AC3E}">
        <p14:creationId xmlns:p14="http://schemas.microsoft.com/office/powerpoint/2010/main" val="1356966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9905999" cy="698926"/>
          </a:xfrm>
        </p:spPr>
        <p:txBody>
          <a:bodyPr>
            <a:normAutofit/>
          </a:bodyPr>
          <a:lstStyle/>
          <a:p>
            <a:pPr marL="0" indent="0">
              <a:buNone/>
            </a:pPr>
            <a:r>
              <a:rPr lang="en-US" dirty="0"/>
              <a:t>And now we run the pipeline….</a:t>
            </a:r>
          </a:p>
        </p:txBody>
      </p:sp>
      <p:pic>
        <p:nvPicPr>
          <p:cNvPr id="6" name="Picture 5" descr="A person running on a dirt road&#10;&#10;Description automatically generated">
            <a:extLst>
              <a:ext uri="{FF2B5EF4-FFF2-40B4-BE49-F238E27FC236}">
                <a16:creationId xmlns:a16="http://schemas.microsoft.com/office/drawing/2014/main" id="{99E33847-38EC-174B-49CF-4C73FD1333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17252" y="1100838"/>
            <a:ext cx="3433472" cy="5157215"/>
          </a:xfrm>
          <a:prstGeom prst="rect">
            <a:avLst/>
          </a:prstGeom>
        </p:spPr>
      </p:pic>
      <p:sp>
        <p:nvSpPr>
          <p:cNvPr id="8" name="TextBox 7">
            <a:extLst>
              <a:ext uri="{FF2B5EF4-FFF2-40B4-BE49-F238E27FC236}">
                <a16:creationId xmlns:a16="http://schemas.microsoft.com/office/drawing/2014/main" id="{6B2AD540-BEA7-1413-23BD-4CB5EED580D4}"/>
              </a:ext>
            </a:extLst>
          </p:cNvPr>
          <p:cNvSpPr txBox="1"/>
          <p:nvPr/>
        </p:nvSpPr>
        <p:spPr>
          <a:xfrm>
            <a:off x="6368310" y="6258053"/>
            <a:ext cx="3433472" cy="230832"/>
          </a:xfrm>
          <a:prstGeom prst="rect">
            <a:avLst/>
          </a:prstGeom>
          <a:noFill/>
        </p:spPr>
        <p:txBody>
          <a:bodyPr wrap="square" rtlCol="0">
            <a:spAutoFit/>
          </a:bodyPr>
          <a:lstStyle/>
          <a:p>
            <a:r>
              <a:rPr lang="en-US" sz="900">
                <a:hlinkClick r:id="rId3" tooltip="https://tihidi.com/category/teenagers/"/>
              </a:rPr>
              <a:t>This Photo</a:t>
            </a:r>
            <a:r>
              <a:rPr lang="en-US" sz="900"/>
              <a:t> by Unknown Author is licensed under </a:t>
            </a:r>
            <a:r>
              <a:rPr lang="en-US" sz="900">
                <a:hlinkClick r:id="rId4" tooltip="https://creativecommons.org/licenses/by-nd/3.0/"/>
              </a:rPr>
              <a:t>CC BY-ND</a:t>
            </a:r>
            <a:endParaRPr lang="en-US" sz="900"/>
          </a:p>
        </p:txBody>
      </p:sp>
    </p:spTree>
    <p:extLst>
      <p:ext uri="{BB962C8B-B14F-4D97-AF65-F5344CB8AC3E}">
        <p14:creationId xmlns:p14="http://schemas.microsoft.com/office/powerpoint/2010/main" val="21184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265204"/>
          </a:xfrm>
        </p:spPr>
        <p:txBody>
          <a:bodyPr>
            <a:normAutofit fontScale="92500" lnSpcReduction="20000"/>
          </a:bodyPr>
          <a:lstStyle/>
          <a:p>
            <a:pPr marL="0" indent="0">
              <a:buNone/>
            </a:pPr>
            <a:r>
              <a:rPr lang="en-US" dirty="0"/>
              <a:t>Go back to the workspace then select the Lake House (or use the recent items list on the left)</a:t>
            </a:r>
          </a:p>
          <a:p>
            <a:pPr marL="0" indent="0">
              <a:buNone/>
            </a:pPr>
            <a:r>
              <a:rPr lang="en-US" dirty="0"/>
              <a:t>You will see there is a folder added matching the name you selected, and inside the folder we have our first run file created.</a:t>
            </a:r>
          </a:p>
        </p:txBody>
      </p:sp>
      <p:pic>
        <p:nvPicPr>
          <p:cNvPr id="5" name="Picture 4" descr="A screenshot of a computer&#10;&#10;Description automatically generated">
            <a:extLst>
              <a:ext uri="{FF2B5EF4-FFF2-40B4-BE49-F238E27FC236}">
                <a16:creationId xmlns:a16="http://schemas.microsoft.com/office/drawing/2014/main" id="{ECB6CA3D-EE13-F64B-5A7F-B95A366348CF}"/>
              </a:ext>
            </a:extLst>
          </p:cNvPr>
          <p:cNvPicPr>
            <a:picLocks noChangeAspect="1"/>
          </p:cNvPicPr>
          <p:nvPr/>
        </p:nvPicPr>
        <p:blipFill>
          <a:blip r:embed="rId3"/>
          <a:stretch>
            <a:fillRect/>
          </a:stretch>
        </p:blipFill>
        <p:spPr>
          <a:xfrm>
            <a:off x="956726" y="2278013"/>
            <a:ext cx="10657753" cy="3010423"/>
          </a:xfrm>
          <a:prstGeom prst="rect">
            <a:avLst/>
          </a:prstGeom>
        </p:spPr>
      </p:pic>
      <p:sp>
        <p:nvSpPr>
          <p:cNvPr id="7" name="Content Placeholder 2">
            <a:extLst>
              <a:ext uri="{FF2B5EF4-FFF2-40B4-BE49-F238E27FC236}">
                <a16:creationId xmlns:a16="http://schemas.microsoft.com/office/drawing/2014/main" id="{B88EAE03-F46F-E1D4-BA5F-325E3BE7066B}"/>
              </a:ext>
            </a:extLst>
          </p:cNvPr>
          <p:cNvSpPr txBox="1">
            <a:spLocks/>
          </p:cNvSpPr>
          <p:nvPr/>
        </p:nvSpPr>
        <p:spPr>
          <a:xfrm>
            <a:off x="956726" y="5404888"/>
            <a:ext cx="10513707" cy="12652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Now we have files loading from our API connection to our LH at set intervals. Let’s get them into a delta table next.</a:t>
            </a:r>
          </a:p>
        </p:txBody>
      </p:sp>
    </p:spTree>
    <p:extLst>
      <p:ext uri="{BB962C8B-B14F-4D97-AF65-F5344CB8AC3E}">
        <p14:creationId xmlns:p14="http://schemas.microsoft.com/office/powerpoint/2010/main" val="165561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4: Explore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427712"/>
          </a:xfrm>
        </p:spPr>
        <p:txBody>
          <a:bodyPr>
            <a:normAutofit/>
          </a:bodyPr>
          <a:lstStyle/>
          <a:p>
            <a:pPr marL="457200" indent="-457200">
              <a:buAutoNum type="arabicPeriod"/>
            </a:pPr>
            <a:r>
              <a:rPr lang="en-US" dirty="0"/>
              <a:t>Go back to the workspace, select ‘+ New’ then ‘Dataflow Gen2 (Preview)</a:t>
            </a:r>
          </a:p>
          <a:p>
            <a:pPr marL="457200" indent="-457200">
              <a:buAutoNum type="arabicPeriod"/>
            </a:pPr>
            <a:r>
              <a:rPr lang="en-US" dirty="0"/>
              <a:t>Rename the Dataflow in the upper left</a:t>
            </a:r>
          </a:p>
        </p:txBody>
      </p:sp>
      <p:pic>
        <p:nvPicPr>
          <p:cNvPr id="5" name="Picture 4" descr="A cartoon of a person in a garment pointing at something&#10;&#10;Description automatically generated">
            <a:extLst>
              <a:ext uri="{FF2B5EF4-FFF2-40B4-BE49-F238E27FC236}">
                <a16:creationId xmlns:a16="http://schemas.microsoft.com/office/drawing/2014/main" id="{40460BFE-F90F-3E9C-4FCC-E554BE404E4A}"/>
              </a:ext>
            </a:extLst>
          </p:cNvPr>
          <p:cNvPicPr>
            <a:picLocks noChangeAspect="1"/>
          </p:cNvPicPr>
          <p:nvPr/>
        </p:nvPicPr>
        <p:blipFill>
          <a:blip r:embed="rId3"/>
          <a:stretch>
            <a:fillRect/>
          </a:stretch>
        </p:blipFill>
        <p:spPr>
          <a:xfrm>
            <a:off x="2624771" y="2424429"/>
            <a:ext cx="7105228" cy="3996691"/>
          </a:xfrm>
          <a:prstGeom prst="rect">
            <a:avLst/>
          </a:prstGeom>
        </p:spPr>
      </p:pic>
    </p:spTree>
    <p:extLst>
      <p:ext uri="{BB962C8B-B14F-4D97-AF65-F5344CB8AC3E}">
        <p14:creationId xmlns:p14="http://schemas.microsoft.com/office/powerpoint/2010/main" val="545129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4: Explore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702032"/>
          </a:xfrm>
        </p:spPr>
        <p:txBody>
          <a:bodyPr>
            <a:normAutofit/>
          </a:bodyPr>
          <a:lstStyle/>
          <a:p>
            <a:pPr marL="457200" indent="-457200">
              <a:buAutoNum type="arabicPeriod"/>
            </a:pPr>
            <a:r>
              <a:rPr lang="en-US" dirty="0"/>
              <a:t>Select ‘Get Data’, then Web API</a:t>
            </a:r>
          </a:p>
          <a:p>
            <a:pPr marL="457200" indent="-457200">
              <a:buAutoNum type="arabicPeriod"/>
            </a:pPr>
            <a:r>
              <a:rPr lang="en-US" dirty="0"/>
              <a:t>Enter the full API URL we used earlier (no base/relative URL this time)</a:t>
            </a:r>
          </a:p>
          <a:p>
            <a:pPr marL="457200" indent="-457200">
              <a:buFont typeface="Arial" panose="020B0604020202020204" pitchFamily="34" charset="0"/>
              <a:buAutoNum type="arabicPeriod"/>
            </a:pPr>
            <a:r>
              <a:rPr lang="en-US" dirty="0"/>
              <a:t>Rename the query, </a:t>
            </a:r>
            <a:r>
              <a:rPr lang="en-US" strike="sngStrike" dirty="0"/>
              <a:t>then right click – unselect ‘enable staging’ </a:t>
            </a:r>
            <a:r>
              <a:rPr lang="en-US" dirty="0"/>
              <a:t>*Note below</a:t>
            </a:r>
            <a:endParaRPr lang="en-US" strike="sngStrike" dirty="0"/>
          </a:p>
          <a:p>
            <a:pPr marL="457200" indent="-45720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245D4FDE-DAA8-9EBA-BCA7-E0FB9D74787B}"/>
              </a:ext>
            </a:extLst>
          </p:cNvPr>
          <p:cNvPicPr>
            <a:picLocks noChangeAspect="1"/>
          </p:cNvPicPr>
          <p:nvPr/>
        </p:nvPicPr>
        <p:blipFill rotWithShape="1">
          <a:blip r:embed="rId3"/>
          <a:srcRect l="6242" t="6957" r="2834" b="46348"/>
          <a:stretch/>
        </p:blipFill>
        <p:spPr>
          <a:xfrm>
            <a:off x="343853" y="2903043"/>
            <a:ext cx="8088948" cy="2143761"/>
          </a:xfrm>
          <a:prstGeom prst="rect">
            <a:avLst/>
          </a:prstGeom>
        </p:spPr>
      </p:pic>
      <p:sp>
        <p:nvSpPr>
          <p:cNvPr id="8" name="Rectangle: Rounded Corners 7">
            <a:extLst>
              <a:ext uri="{FF2B5EF4-FFF2-40B4-BE49-F238E27FC236}">
                <a16:creationId xmlns:a16="http://schemas.microsoft.com/office/drawing/2014/main" id="{2BE94B94-4DB9-A41E-8B19-23D11A32FD7C}"/>
              </a:ext>
            </a:extLst>
          </p:cNvPr>
          <p:cNvSpPr/>
          <p:nvPr/>
        </p:nvSpPr>
        <p:spPr>
          <a:xfrm>
            <a:off x="3286760" y="4058688"/>
            <a:ext cx="1310640" cy="340360"/>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0F4C628A-CF6D-0A6F-6D6A-B2D74AEDA559}"/>
              </a:ext>
            </a:extLst>
          </p:cNvPr>
          <p:cNvPicPr>
            <a:picLocks noChangeAspect="1"/>
          </p:cNvPicPr>
          <p:nvPr/>
        </p:nvPicPr>
        <p:blipFill>
          <a:blip r:embed="rId4"/>
          <a:stretch>
            <a:fillRect/>
          </a:stretch>
        </p:blipFill>
        <p:spPr>
          <a:xfrm>
            <a:off x="8958819" y="2712720"/>
            <a:ext cx="2783364" cy="3904267"/>
          </a:xfrm>
          <a:prstGeom prst="rect">
            <a:avLst/>
          </a:prstGeom>
        </p:spPr>
      </p:pic>
      <p:sp>
        <p:nvSpPr>
          <p:cNvPr id="11" name="Rectangle: Rounded Corners 10">
            <a:extLst>
              <a:ext uri="{FF2B5EF4-FFF2-40B4-BE49-F238E27FC236}">
                <a16:creationId xmlns:a16="http://schemas.microsoft.com/office/drawing/2014/main" id="{2C07A518-4149-7902-636C-B40543495F3A}"/>
              </a:ext>
            </a:extLst>
          </p:cNvPr>
          <p:cNvSpPr/>
          <p:nvPr/>
        </p:nvSpPr>
        <p:spPr>
          <a:xfrm>
            <a:off x="9814560" y="4942840"/>
            <a:ext cx="833120" cy="218440"/>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4B9E715-2ECE-36FA-435B-3E65028242BF}"/>
              </a:ext>
            </a:extLst>
          </p:cNvPr>
          <p:cNvSpPr txBox="1"/>
          <p:nvPr/>
        </p:nvSpPr>
        <p:spPr>
          <a:xfrm>
            <a:off x="1267691" y="5441378"/>
            <a:ext cx="6359236" cy="1169551"/>
          </a:xfrm>
          <a:prstGeom prst="rect">
            <a:avLst/>
          </a:prstGeom>
          <a:noFill/>
        </p:spPr>
        <p:txBody>
          <a:bodyPr wrap="square" rtlCol="0">
            <a:spAutoFit/>
          </a:bodyPr>
          <a:lstStyle/>
          <a:p>
            <a:r>
              <a:rPr lang="en-US" sz="1400" dirty="0"/>
              <a:t>*Note about staging: With staging enabled some additional Fabric items are created to support the dataflow processing compute. In theory turning this off, especially for small datasets, will avoid those extra items and may improve your dataflow processing time. In practice – I’ve run into issues with staging turned off. More info at the Chris Webb blog link in the resources doc.</a:t>
            </a:r>
          </a:p>
        </p:txBody>
      </p:sp>
    </p:spTree>
    <p:extLst>
      <p:ext uri="{BB962C8B-B14F-4D97-AF65-F5344CB8AC3E}">
        <p14:creationId xmlns:p14="http://schemas.microsoft.com/office/powerpoint/2010/main" val="160337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4: Explore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716512"/>
          </a:xfrm>
        </p:spPr>
        <p:txBody>
          <a:bodyPr>
            <a:normAutofit/>
          </a:bodyPr>
          <a:lstStyle/>
          <a:p>
            <a:pPr marL="457200" indent="-457200">
              <a:buAutoNum type="arabicPeriod"/>
            </a:pPr>
            <a:r>
              <a:rPr lang="en-US" dirty="0"/>
              <a:t>Remove unnecessary columns, rename columns, etc.</a:t>
            </a:r>
          </a:p>
        </p:txBody>
      </p:sp>
      <p:pic>
        <p:nvPicPr>
          <p:cNvPr id="5" name="Picture 4" descr="A screenshot of a computer&#10;&#10;Description automatically generated">
            <a:extLst>
              <a:ext uri="{FF2B5EF4-FFF2-40B4-BE49-F238E27FC236}">
                <a16:creationId xmlns:a16="http://schemas.microsoft.com/office/drawing/2014/main" id="{B47E2084-48A4-1F28-B2CB-FAF9BCFC1A8B}"/>
              </a:ext>
            </a:extLst>
          </p:cNvPr>
          <p:cNvPicPr>
            <a:picLocks noChangeAspect="1"/>
          </p:cNvPicPr>
          <p:nvPr/>
        </p:nvPicPr>
        <p:blipFill>
          <a:blip r:embed="rId3"/>
          <a:stretch>
            <a:fillRect/>
          </a:stretch>
        </p:blipFill>
        <p:spPr>
          <a:xfrm>
            <a:off x="1527492" y="1726206"/>
            <a:ext cx="9567228" cy="4916491"/>
          </a:xfrm>
          <a:prstGeom prst="rect">
            <a:avLst/>
          </a:prstGeom>
        </p:spPr>
      </p:pic>
    </p:spTree>
    <p:extLst>
      <p:ext uri="{BB962C8B-B14F-4D97-AF65-F5344CB8AC3E}">
        <p14:creationId xmlns:p14="http://schemas.microsoft.com/office/powerpoint/2010/main" val="2727817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4: Explore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224512"/>
          </a:xfrm>
        </p:spPr>
        <p:txBody>
          <a:bodyPr>
            <a:normAutofit/>
          </a:bodyPr>
          <a:lstStyle/>
          <a:p>
            <a:pPr marL="457200" indent="-457200">
              <a:buAutoNum type="arabicPeriod"/>
            </a:pPr>
            <a:r>
              <a:rPr lang="en-US" dirty="0"/>
              <a:t>Choose ‘Data Destination’ with the ‘+’ sign in the lower right, select Lakehouse</a:t>
            </a:r>
          </a:p>
          <a:p>
            <a:pPr marL="457200" indent="-457200">
              <a:buAutoNum type="arabicPeriod"/>
            </a:pPr>
            <a:r>
              <a:rPr lang="en-US" dirty="0"/>
              <a:t>New table, append, double-check mapping and data types</a:t>
            </a:r>
          </a:p>
        </p:txBody>
      </p:sp>
      <p:pic>
        <p:nvPicPr>
          <p:cNvPr id="6" name="Picture 5" descr="A screenshot of a computer&#10;&#10;Description automatically generated">
            <a:extLst>
              <a:ext uri="{FF2B5EF4-FFF2-40B4-BE49-F238E27FC236}">
                <a16:creationId xmlns:a16="http://schemas.microsoft.com/office/drawing/2014/main" id="{DA231A09-E9E9-D53B-13A8-55E2516D1124}"/>
              </a:ext>
            </a:extLst>
          </p:cNvPr>
          <p:cNvPicPr>
            <a:picLocks noChangeAspect="1"/>
          </p:cNvPicPr>
          <p:nvPr/>
        </p:nvPicPr>
        <p:blipFill rotWithShape="1">
          <a:blip r:embed="rId3"/>
          <a:srcRect l="45760"/>
          <a:stretch/>
        </p:blipFill>
        <p:spPr>
          <a:xfrm>
            <a:off x="624840" y="2133600"/>
            <a:ext cx="2250440" cy="324632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38795F2-AA72-BC11-D8DB-F5A24D267D9C}"/>
              </a:ext>
            </a:extLst>
          </p:cNvPr>
          <p:cNvPicPr>
            <a:picLocks noChangeAspect="1"/>
          </p:cNvPicPr>
          <p:nvPr/>
        </p:nvPicPr>
        <p:blipFill>
          <a:blip r:embed="rId4"/>
          <a:stretch>
            <a:fillRect/>
          </a:stretch>
        </p:blipFill>
        <p:spPr>
          <a:xfrm>
            <a:off x="3191497" y="2133600"/>
            <a:ext cx="4937263" cy="22606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100F711-BC80-5F7D-4028-AF83DFD2B41F}"/>
              </a:ext>
            </a:extLst>
          </p:cNvPr>
          <p:cNvPicPr>
            <a:picLocks noChangeAspect="1"/>
          </p:cNvPicPr>
          <p:nvPr/>
        </p:nvPicPr>
        <p:blipFill rotWithShape="1">
          <a:blip r:embed="rId5"/>
          <a:srcRect l="290" t="164" r="24507" b="50144"/>
          <a:stretch/>
        </p:blipFill>
        <p:spPr>
          <a:xfrm>
            <a:off x="6815833" y="3218755"/>
            <a:ext cx="4390647" cy="3427015"/>
          </a:xfrm>
          <a:prstGeom prst="rect">
            <a:avLst/>
          </a:prstGeom>
        </p:spPr>
      </p:pic>
    </p:spTree>
    <p:extLst>
      <p:ext uri="{BB962C8B-B14F-4D97-AF65-F5344CB8AC3E}">
        <p14:creationId xmlns:p14="http://schemas.microsoft.com/office/powerpoint/2010/main" val="2293869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8"/>
            <a:ext cx="9905998" cy="3267979"/>
          </a:xfrm>
        </p:spPr>
        <p:txBody>
          <a:bodyPr>
            <a:normAutofit/>
          </a:bodyPr>
          <a:lstStyle/>
          <a:p>
            <a:r>
              <a:rPr lang="en-US" sz="6000" dirty="0"/>
              <a:t>Lab #1 :</a:t>
            </a:r>
            <a:br>
              <a:rPr lang="en-US" sz="6000" dirty="0"/>
            </a:br>
            <a:r>
              <a:rPr lang="en-US" sz="6000" dirty="0"/>
              <a:t> Get Data IN To Fabric</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645939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4: Explore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675872"/>
          </a:xfrm>
        </p:spPr>
        <p:txBody>
          <a:bodyPr>
            <a:normAutofit/>
          </a:bodyPr>
          <a:lstStyle/>
          <a:p>
            <a:pPr marL="457200" indent="-457200">
              <a:buAutoNum type="arabicPeriod"/>
            </a:pPr>
            <a:r>
              <a:rPr lang="en-US" dirty="0"/>
              <a:t>And finally publish! Note the publish now vs. later option</a:t>
            </a:r>
          </a:p>
        </p:txBody>
      </p:sp>
    </p:spTree>
    <p:extLst>
      <p:ext uri="{BB962C8B-B14F-4D97-AF65-F5344CB8AC3E}">
        <p14:creationId xmlns:p14="http://schemas.microsoft.com/office/powerpoint/2010/main" val="336125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5: More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497840" y="939568"/>
            <a:ext cx="11157279" cy="2323178"/>
          </a:xfrm>
        </p:spPr>
        <p:txBody>
          <a:bodyPr>
            <a:normAutofit fontScale="85000" lnSpcReduction="20000"/>
          </a:bodyPr>
          <a:lstStyle/>
          <a:p>
            <a:pPr marL="457200" indent="-457200">
              <a:buAutoNum type="arabicPeriod"/>
            </a:pPr>
            <a:r>
              <a:rPr lang="en-US" dirty="0"/>
              <a:t>Navigate back to your </a:t>
            </a:r>
            <a:r>
              <a:rPr lang="en-US" dirty="0" err="1"/>
              <a:t>LakeHouse</a:t>
            </a:r>
            <a:r>
              <a:rPr lang="en-US" dirty="0"/>
              <a:t>, then Get Data’, and ‘Dataflow Gen2 (Preview)’</a:t>
            </a:r>
          </a:p>
          <a:p>
            <a:pPr marL="914400" lvl="1" indent="-457200">
              <a:buAutoNum type="arabicPeriod"/>
            </a:pPr>
            <a:r>
              <a:rPr lang="en-US" dirty="0"/>
              <a:t>Doing it this way will automatically set the destination to this LH; otherwise would have to configure each table</a:t>
            </a:r>
          </a:p>
          <a:p>
            <a:pPr marL="457200" indent="-457200">
              <a:buAutoNum type="arabicPeriod"/>
            </a:pPr>
            <a:r>
              <a:rPr lang="en-US" dirty="0"/>
              <a:t>Rename the dataflow in the upper left</a:t>
            </a:r>
          </a:p>
          <a:p>
            <a:pPr marL="457200" indent="-457200">
              <a:buAutoNum type="arabicPeriod"/>
            </a:pPr>
            <a:r>
              <a:rPr lang="en-US" dirty="0"/>
              <a:t>Choose ‘Import From Power Query Template’ in the center of the canvas, then import ‘</a:t>
            </a:r>
            <a:r>
              <a:rPr lang="en-US" dirty="0" err="1"/>
              <a:t>NW_LakeHouse_Load.pqt</a:t>
            </a:r>
            <a:r>
              <a:rPr lang="en-US" dirty="0"/>
              <a:t>’</a:t>
            </a:r>
          </a:p>
          <a:p>
            <a:pPr marL="457200" indent="-457200">
              <a:buAutoNum type="arabicPeriod"/>
            </a:pPr>
            <a:r>
              <a:rPr lang="en-US" dirty="0"/>
              <a:t>Configure the connection as ‘Anonymous’ then next and the preview will load.</a:t>
            </a:r>
          </a:p>
        </p:txBody>
      </p:sp>
      <p:pic>
        <p:nvPicPr>
          <p:cNvPr id="7" name="Picture 6" descr="A screenshot of a computer&#10;&#10;Description automatically generated">
            <a:extLst>
              <a:ext uri="{FF2B5EF4-FFF2-40B4-BE49-F238E27FC236}">
                <a16:creationId xmlns:a16="http://schemas.microsoft.com/office/drawing/2014/main" id="{C719C3F8-3007-5718-DE89-4947B2A7E36C}"/>
              </a:ext>
            </a:extLst>
          </p:cNvPr>
          <p:cNvPicPr>
            <a:picLocks noChangeAspect="1"/>
          </p:cNvPicPr>
          <p:nvPr/>
        </p:nvPicPr>
        <p:blipFill>
          <a:blip r:embed="rId3"/>
          <a:stretch>
            <a:fillRect/>
          </a:stretch>
        </p:blipFill>
        <p:spPr>
          <a:xfrm>
            <a:off x="6967738" y="4140200"/>
            <a:ext cx="4965361" cy="256499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269D9D9-7ADB-B9D9-B1BA-07BAC26297F4}"/>
              </a:ext>
            </a:extLst>
          </p:cNvPr>
          <p:cNvPicPr>
            <a:picLocks noChangeAspect="1"/>
          </p:cNvPicPr>
          <p:nvPr/>
        </p:nvPicPr>
        <p:blipFill>
          <a:blip r:embed="rId4"/>
          <a:srcRect l="2584" t="3760" r="28000" b="22431"/>
          <a:stretch/>
        </p:blipFill>
        <p:spPr>
          <a:xfrm>
            <a:off x="411301" y="3328480"/>
            <a:ext cx="6360339" cy="3229800"/>
          </a:xfrm>
          <a:prstGeom prst="rect">
            <a:avLst/>
          </a:prstGeom>
        </p:spPr>
      </p:pic>
    </p:spTree>
    <p:extLst>
      <p:ext uri="{BB962C8B-B14F-4D97-AF65-F5344CB8AC3E}">
        <p14:creationId xmlns:p14="http://schemas.microsoft.com/office/powerpoint/2010/main" val="3557390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5: More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2323178"/>
          </a:xfrm>
        </p:spPr>
        <p:txBody>
          <a:bodyPr>
            <a:normAutofit/>
          </a:bodyPr>
          <a:lstStyle/>
          <a:p>
            <a:pPr marL="457200" indent="-457200">
              <a:buAutoNum type="arabicPeriod"/>
            </a:pPr>
            <a:r>
              <a:rPr lang="en-US" dirty="0"/>
              <a:t>Add a DimDate table:</a:t>
            </a:r>
          </a:p>
          <a:p>
            <a:pPr marL="914400" lvl="1" indent="-457200">
              <a:buAutoNum type="arabicPeriod"/>
            </a:pPr>
            <a:r>
              <a:rPr lang="en-US" dirty="0"/>
              <a:t>Select ‘Get Data’, then ‘Blank Query’</a:t>
            </a:r>
          </a:p>
          <a:p>
            <a:pPr marL="914400" lvl="1" indent="-457200">
              <a:buAutoNum type="arabicPeriod"/>
            </a:pPr>
            <a:r>
              <a:rPr lang="en-US" dirty="0"/>
              <a:t>Copy in the M code for our date table (resource files) then hit ‘Next’</a:t>
            </a:r>
          </a:p>
          <a:p>
            <a:pPr marL="914400" lvl="1" indent="-457200">
              <a:buAutoNum type="arabicPeriod"/>
            </a:pPr>
            <a:r>
              <a:rPr lang="en-US" dirty="0"/>
              <a:t>Rename the date table ‘DimDate’ and review</a:t>
            </a:r>
          </a:p>
        </p:txBody>
      </p:sp>
      <p:pic>
        <p:nvPicPr>
          <p:cNvPr id="7" name="Picture 6" descr="A screenshot of a computer&#10;&#10;Description automatically generated">
            <a:extLst>
              <a:ext uri="{FF2B5EF4-FFF2-40B4-BE49-F238E27FC236}">
                <a16:creationId xmlns:a16="http://schemas.microsoft.com/office/drawing/2014/main" id="{C719C3F8-3007-5718-DE89-4947B2A7E36C}"/>
              </a:ext>
            </a:extLst>
          </p:cNvPr>
          <p:cNvPicPr>
            <a:picLocks noChangeAspect="1"/>
          </p:cNvPicPr>
          <p:nvPr/>
        </p:nvPicPr>
        <p:blipFill>
          <a:blip r:embed="rId3"/>
          <a:stretch>
            <a:fillRect/>
          </a:stretch>
        </p:blipFill>
        <p:spPr>
          <a:xfrm>
            <a:off x="6967738" y="4140200"/>
            <a:ext cx="4965361" cy="256499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269D9D9-7ADB-B9D9-B1BA-07BAC26297F4}"/>
              </a:ext>
            </a:extLst>
          </p:cNvPr>
          <p:cNvPicPr>
            <a:picLocks noChangeAspect="1"/>
          </p:cNvPicPr>
          <p:nvPr/>
        </p:nvPicPr>
        <p:blipFill>
          <a:blip r:embed="rId4"/>
          <a:srcRect l="2584" t="3760" r="28000" b="22431"/>
          <a:stretch/>
        </p:blipFill>
        <p:spPr>
          <a:xfrm>
            <a:off x="411301" y="3328480"/>
            <a:ext cx="6360339" cy="3229800"/>
          </a:xfrm>
          <a:prstGeom prst="rect">
            <a:avLst/>
          </a:prstGeom>
        </p:spPr>
      </p:pic>
    </p:spTree>
    <p:extLst>
      <p:ext uri="{BB962C8B-B14F-4D97-AF65-F5344CB8AC3E}">
        <p14:creationId xmlns:p14="http://schemas.microsoft.com/office/powerpoint/2010/main" val="135249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5: More Dataflow Gen2</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10513707" cy="2667233"/>
          </a:xfrm>
        </p:spPr>
        <p:txBody>
          <a:bodyPr>
            <a:normAutofit/>
          </a:bodyPr>
          <a:lstStyle/>
          <a:p>
            <a:pPr marL="457200" indent="-457200">
              <a:buAutoNum type="arabicPeriod"/>
            </a:pPr>
            <a:r>
              <a:rPr lang="en-US" dirty="0"/>
              <a:t>Set the destination for each query</a:t>
            </a:r>
          </a:p>
          <a:p>
            <a:pPr marL="914400" lvl="1" indent="-457200">
              <a:buAutoNum type="arabicPeriod"/>
            </a:pPr>
            <a:r>
              <a:rPr lang="en-US" dirty="0"/>
              <a:t>Choose Lakehouse</a:t>
            </a:r>
          </a:p>
          <a:p>
            <a:pPr marL="914400" lvl="1" indent="-457200">
              <a:buAutoNum type="arabicPeriod"/>
            </a:pPr>
            <a:r>
              <a:rPr lang="en-US" dirty="0"/>
              <a:t>Select ‘Replace’</a:t>
            </a:r>
          </a:p>
          <a:p>
            <a:pPr marL="914400" lvl="1" indent="-457200">
              <a:buAutoNum type="arabicPeriod"/>
            </a:pPr>
            <a:r>
              <a:rPr lang="en-US" dirty="0"/>
              <a:t>Update column data type if need (dates)</a:t>
            </a:r>
          </a:p>
          <a:p>
            <a:pPr marL="457200" indent="-457200">
              <a:buAutoNum type="arabicPeriod"/>
            </a:pPr>
            <a:r>
              <a:rPr lang="en-US" dirty="0"/>
              <a:t>Press ‘Publish’ to save/close and start the dataflow processing</a:t>
            </a:r>
          </a:p>
        </p:txBody>
      </p:sp>
      <p:sp>
        <p:nvSpPr>
          <p:cNvPr id="5" name="Content Placeholder 2">
            <a:extLst>
              <a:ext uri="{FF2B5EF4-FFF2-40B4-BE49-F238E27FC236}">
                <a16:creationId xmlns:a16="http://schemas.microsoft.com/office/drawing/2014/main" id="{E16B05DE-6A2B-FF0E-07C7-EEBEF791BC61}"/>
              </a:ext>
            </a:extLst>
          </p:cNvPr>
          <p:cNvSpPr txBox="1">
            <a:spLocks/>
          </p:cNvSpPr>
          <p:nvPr/>
        </p:nvSpPr>
        <p:spPr>
          <a:xfrm>
            <a:off x="1141412" y="3728487"/>
            <a:ext cx="10513707" cy="26672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We will utilize these tables in a later lab to do some data modeling in the web interface.</a:t>
            </a:r>
          </a:p>
          <a:p>
            <a:pPr marL="0" indent="0">
              <a:buNone/>
            </a:pPr>
            <a:endParaRPr lang="en-US" dirty="0"/>
          </a:p>
          <a:p>
            <a:pPr marL="0" indent="0">
              <a:buNone/>
            </a:pPr>
            <a:r>
              <a:rPr lang="en-US" dirty="0"/>
              <a:t>Go back to the Workspace view and move the DF you created into your folder.</a:t>
            </a:r>
          </a:p>
        </p:txBody>
      </p:sp>
    </p:spTree>
    <p:extLst>
      <p:ext uri="{BB962C8B-B14F-4D97-AF65-F5344CB8AC3E}">
        <p14:creationId xmlns:p14="http://schemas.microsoft.com/office/powerpoint/2010/main" val="2107820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8"/>
            <a:ext cx="9905998" cy="3267979"/>
          </a:xfrm>
        </p:spPr>
        <p:txBody>
          <a:bodyPr>
            <a:normAutofit/>
          </a:bodyPr>
          <a:lstStyle/>
          <a:p>
            <a:r>
              <a:rPr lang="en-US" sz="6000" dirty="0"/>
              <a:t>Lab #2 :</a:t>
            </a:r>
            <a:br>
              <a:rPr lang="en-US" sz="6000" dirty="0"/>
            </a:br>
            <a:r>
              <a:rPr lang="en-US" sz="6000" dirty="0"/>
              <a:t> Code Notebooks and Data Wrangler</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11028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Load Data Via Notebook</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2326872"/>
          </a:xfrm>
        </p:spPr>
        <p:txBody>
          <a:bodyPr>
            <a:normAutofit/>
          </a:bodyPr>
          <a:lstStyle/>
          <a:p>
            <a:pPr marL="457200" indent="-457200">
              <a:buAutoNum type="arabicPeriod"/>
            </a:pPr>
            <a:r>
              <a:rPr lang="en-US" dirty="0"/>
              <a:t>Download the demo notebook ‘</a:t>
            </a:r>
            <a:r>
              <a:rPr lang="en-US" dirty="0" err="1"/>
              <a:t>PPP_DataLoad_NB</a:t>
            </a:r>
            <a:r>
              <a:rPr lang="en-US" dirty="0"/>
              <a:t>’ from the GitHub repo</a:t>
            </a:r>
          </a:p>
          <a:p>
            <a:pPr marL="457200" indent="-457200">
              <a:buAutoNum type="arabicPeriod"/>
            </a:pPr>
            <a:r>
              <a:rPr lang="en-US" dirty="0"/>
              <a:t>Switch to the ‘Data Engineering’ persona</a:t>
            </a:r>
          </a:p>
          <a:p>
            <a:pPr marL="457200" indent="-457200">
              <a:buAutoNum type="arabicPeriod"/>
            </a:pPr>
            <a:r>
              <a:rPr lang="en-US" dirty="0"/>
              <a:t>Navigate to your user workspace, then select ‘+ New’ and ‘Import Notebook’</a:t>
            </a:r>
          </a:p>
          <a:p>
            <a:pPr marL="457200" indent="-457200">
              <a:buAutoNum type="arabicPeriod"/>
            </a:pPr>
            <a:r>
              <a:rPr lang="en-US" dirty="0"/>
              <a:t>Upload the notebook you downloaded in step 1</a:t>
            </a:r>
          </a:p>
          <a:p>
            <a:pPr marL="457200" indent="-457200">
              <a:buAutoNum type="arabicPeriod"/>
            </a:pPr>
            <a:endParaRPr lang="en-US" dirty="0"/>
          </a:p>
        </p:txBody>
      </p:sp>
      <p:pic>
        <p:nvPicPr>
          <p:cNvPr id="5" name="Picture 4" descr="A screenshot of a computer&#10;&#10;Description automatically generated">
            <a:extLst>
              <a:ext uri="{FF2B5EF4-FFF2-40B4-BE49-F238E27FC236}">
                <a16:creationId xmlns:a16="http://schemas.microsoft.com/office/drawing/2014/main" id="{62589FAF-4DFB-862D-F375-BB4C337178FE}"/>
              </a:ext>
            </a:extLst>
          </p:cNvPr>
          <p:cNvPicPr>
            <a:picLocks noChangeAspect="1"/>
          </p:cNvPicPr>
          <p:nvPr/>
        </p:nvPicPr>
        <p:blipFill>
          <a:blip r:embed="rId3"/>
          <a:stretch>
            <a:fillRect/>
          </a:stretch>
        </p:blipFill>
        <p:spPr>
          <a:xfrm>
            <a:off x="8295640" y="2728246"/>
            <a:ext cx="3567441" cy="3924184"/>
          </a:xfrm>
          <a:prstGeom prst="rect">
            <a:avLst/>
          </a:prstGeom>
        </p:spPr>
      </p:pic>
      <p:sp>
        <p:nvSpPr>
          <p:cNvPr id="6" name="Rectangle: Rounded Corners 5">
            <a:extLst>
              <a:ext uri="{FF2B5EF4-FFF2-40B4-BE49-F238E27FC236}">
                <a16:creationId xmlns:a16="http://schemas.microsoft.com/office/drawing/2014/main" id="{ABCA5B34-587A-8CA5-566E-34DC903FD07D}"/>
              </a:ext>
            </a:extLst>
          </p:cNvPr>
          <p:cNvSpPr/>
          <p:nvPr/>
        </p:nvSpPr>
        <p:spPr>
          <a:xfrm>
            <a:off x="8776298" y="6206512"/>
            <a:ext cx="1303062" cy="34657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FBFBD6F-4C68-5655-F84C-D689FEC7519D}"/>
              </a:ext>
            </a:extLst>
          </p:cNvPr>
          <p:cNvPicPr>
            <a:picLocks noChangeAspect="1"/>
          </p:cNvPicPr>
          <p:nvPr/>
        </p:nvPicPr>
        <p:blipFill>
          <a:blip r:embed="rId4"/>
          <a:stretch>
            <a:fillRect/>
          </a:stretch>
        </p:blipFill>
        <p:spPr>
          <a:xfrm>
            <a:off x="1649406" y="3591562"/>
            <a:ext cx="3480206" cy="2788236"/>
          </a:xfrm>
          <a:prstGeom prst="rect">
            <a:avLst/>
          </a:prstGeom>
        </p:spPr>
      </p:pic>
      <p:sp>
        <p:nvSpPr>
          <p:cNvPr id="9" name="Rectangle: Rounded Corners 8">
            <a:extLst>
              <a:ext uri="{FF2B5EF4-FFF2-40B4-BE49-F238E27FC236}">
                <a16:creationId xmlns:a16="http://schemas.microsoft.com/office/drawing/2014/main" id="{8237DB47-9F9F-CBE0-6578-B21FB3303FBD}"/>
              </a:ext>
            </a:extLst>
          </p:cNvPr>
          <p:cNvSpPr/>
          <p:nvPr/>
        </p:nvSpPr>
        <p:spPr>
          <a:xfrm>
            <a:off x="2253578" y="4985680"/>
            <a:ext cx="1663102" cy="34657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630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Load Data Via Notebook</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2326872"/>
          </a:xfrm>
        </p:spPr>
        <p:txBody>
          <a:bodyPr>
            <a:normAutofit/>
          </a:bodyPr>
          <a:lstStyle/>
          <a:p>
            <a:pPr marL="457200" indent="-457200">
              <a:buAutoNum type="arabicPeriod"/>
            </a:pPr>
            <a:r>
              <a:rPr lang="en-US" dirty="0"/>
              <a:t>Launch the notebook – let’s look around</a:t>
            </a:r>
          </a:p>
          <a:p>
            <a:pPr marL="457200" indent="-457200">
              <a:buAutoNum type="arabicPeriod"/>
            </a:pPr>
            <a:r>
              <a:rPr lang="en-US" dirty="0"/>
              <a:t>Need to update the connected Lakehouse</a:t>
            </a:r>
          </a:p>
          <a:p>
            <a:pPr marL="2743200" lvl="5" indent="-457200">
              <a:buAutoNum type="arabicPeriod"/>
            </a:pPr>
            <a:r>
              <a:rPr lang="en-US" dirty="0"/>
              <a:t>Select the two arrows then ‘Remove all </a:t>
            </a:r>
            <a:r>
              <a:rPr lang="en-US" dirty="0" err="1"/>
              <a:t>Lakehouses</a:t>
            </a:r>
            <a:r>
              <a:rPr lang="en-US" dirty="0"/>
              <a:t>’</a:t>
            </a:r>
          </a:p>
          <a:p>
            <a:pPr marL="2743200" lvl="5" indent="-457200">
              <a:buAutoNum type="arabicPeriod"/>
            </a:pPr>
            <a:r>
              <a:rPr lang="en-US" dirty="0"/>
              <a:t>Select ‘Add’ button then choose ‘Existing’</a:t>
            </a:r>
          </a:p>
          <a:p>
            <a:pPr marL="2743200" lvl="5" indent="-457200">
              <a:buAutoNum type="arabicPeriod"/>
            </a:pPr>
            <a:r>
              <a:rPr lang="en-US" dirty="0"/>
              <a:t>Select your demo Lakehouse from the list and pin to make the default</a:t>
            </a:r>
          </a:p>
          <a:p>
            <a:pPr marL="914400" lvl="1" indent="-457200">
              <a:buAutoNum type="arabicPeriod"/>
            </a:pPr>
            <a:endParaRPr lang="en-US" dirty="0"/>
          </a:p>
          <a:p>
            <a:pPr marL="457200" indent="-457200">
              <a:buAutoNum type="arabicPeriod"/>
            </a:pPr>
            <a:endParaRPr lang="en-US" dirty="0"/>
          </a:p>
        </p:txBody>
      </p:sp>
      <p:pic>
        <p:nvPicPr>
          <p:cNvPr id="7" name="Picture 6" descr="A screenshot of a computer&#10;&#10;Description automatically generated">
            <a:extLst>
              <a:ext uri="{FF2B5EF4-FFF2-40B4-BE49-F238E27FC236}">
                <a16:creationId xmlns:a16="http://schemas.microsoft.com/office/drawing/2014/main" id="{39B74BDE-4861-546A-D535-86F3AA8FCD81}"/>
              </a:ext>
            </a:extLst>
          </p:cNvPr>
          <p:cNvPicPr>
            <a:picLocks noChangeAspect="1"/>
          </p:cNvPicPr>
          <p:nvPr/>
        </p:nvPicPr>
        <p:blipFill>
          <a:blip r:embed="rId3"/>
          <a:stretch>
            <a:fillRect/>
          </a:stretch>
        </p:blipFill>
        <p:spPr>
          <a:xfrm>
            <a:off x="919792" y="2179624"/>
            <a:ext cx="1985968" cy="4354329"/>
          </a:xfrm>
          <a:prstGeom prst="rect">
            <a:avLst/>
          </a:prstGeom>
        </p:spPr>
      </p:pic>
      <p:sp>
        <p:nvSpPr>
          <p:cNvPr id="9" name="Rectangle: Rounded Corners 8">
            <a:extLst>
              <a:ext uri="{FF2B5EF4-FFF2-40B4-BE49-F238E27FC236}">
                <a16:creationId xmlns:a16="http://schemas.microsoft.com/office/drawing/2014/main" id="{8237DB47-9F9F-CBE0-6578-B21FB3303FBD}"/>
              </a:ext>
            </a:extLst>
          </p:cNvPr>
          <p:cNvSpPr/>
          <p:nvPr/>
        </p:nvSpPr>
        <p:spPr>
          <a:xfrm>
            <a:off x="1007388" y="4619665"/>
            <a:ext cx="1663102" cy="34657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78D8546A-EA6E-D3F9-D047-2EAAB9A25154}"/>
              </a:ext>
            </a:extLst>
          </p:cNvPr>
          <p:cNvPicPr>
            <a:picLocks noChangeAspect="1"/>
          </p:cNvPicPr>
          <p:nvPr/>
        </p:nvPicPr>
        <p:blipFill>
          <a:blip r:embed="rId4"/>
          <a:stretch>
            <a:fillRect/>
          </a:stretch>
        </p:blipFill>
        <p:spPr>
          <a:xfrm>
            <a:off x="3225780" y="3219229"/>
            <a:ext cx="5334039" cy="331472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8511699D-D19C-FCE3-F9BB-43E4677F1967}"/>
              </a:ext>
            </a:extLst>
          </p:cNvPr>
          <p:cNvPicPr>
            <a:picLocks noChangeAspect="1"/>
          </p:cNvPicPr>
          <p:nvPr/>
        </p:nvPicPr>
        <p:blipFill>
          <a:blip r:embed="rId5"/>
          <a:stretch>
            <a:fillRect/>
          </a:stretch>
        </p:blipFill>
        <p:spPr>
          <a:xfrm>
            <a:off x="8796788" y="3461065"/>
            <a:ext cx="3222251" cy="2831051"/>
          </a:xfrm>
          <a:prstGeom prst="rect">
            <a:avLst/>
          </a:prstGeom>
        </p:spPr>
      </p:pic>
      <p:sp>
        <p:nvSpPr>
          <p:cNvPr id="14" name="Rectangle: Rounded Corners 13">
            <a:extLst>
              <a:ext uri="{FF2B5EF4-FFF2-40B4-BE49-F238E27FC236}">
                <a16:creationId xmlns:a16="http://schemas.microsoft.com/office/drawing/2014/main" id="{05799E89-5594-CC98-01B5-756C462CC01C}"/>
              </a:ext>
            </a:extLst>
          </p:cNvPr>
          <p:cNvSpPr/>
          <p:nvPr/>
        </p:nvSpPr>
        <p:spPr>
          <a:xfrm>
            <a:off x="3897908" y="6187383"/>
            <a:ext cx="684252" cy="309938"/>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2EA5017-40F6-D121-721C-A268860A3F5A}"/>
              </a:ext>
            </a:extLst>
          </p:cNvPr>
          <p:cNvSpPr/>
          <p:nvPr/>
        </p:nvSpPr>
        <p:spPr>
          <a:xfrm>
            <a:off x="6896717" y="5391825"/>
            <a:ext cx="1124603" cy="592415"/>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CC86C3E-BB2F-8A70-1047-5BC96C4A31A2}"/>
              </a:ext>
            </a:extLst>
          </p:cNvPr>
          <p:cNvSpPr/>
          <p:nvPr/>
        </p:nvSpPr>
        <p:spPr>
          <a:xfrm>
            <a:off x="9181108" y="4553626"/>
            <a:ext cx="1385292" cy="1029294"/>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581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Load Data Via Notebook</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2326872"/>
          </a:xfrm>
        </p:spPr>
        <p:txBody>
          <a:bodyPr>
            <a:normAutofit/>
          </a:bodyPr>
          <a:lstStyle/>
          <a:p>
            <a:pPr marL="457200" indent="-457200">
              <a:buAutoNum type="arabicPeriod"/>
            </a:pPr>
            <a:r>
              <a:rPr lang="en-US" dirty="0"/>
              <a:t>If you named your shortcut something other than the example - Update the </a:t>
            </a:r>
            <a:r>
              <a:rPr lang="en-US" dirty="0" err="1"/>
              <a:t>file_dict</a:t>
            </a:r>
            <a:r>
              <a:rPr lang="en-US" dirty="0"/>
              <a:t> file path accordingly</a:t>
            </a:r>
          </a:p>
          <a:p>
            <a:pPr marL="457200" indent="-457200">
              <a:buAutoNum type="arabicPeriod"/>
            </a:pPr>
            <a:r>
              <a:rPr lang="en-US" dirty="0"/>
              <a:t>Let’s take a look at what the code is doing…</a:t>
            </a:r>
          </a:p>
        </p:txBody>
      </p:sp>
      <p:pic>
        <p:nvPicPr>
          <p:cNvPr id="5" name="Picture 4" descr="Two men sitting at a desk&#10;&#10;Description automatically generated">
            <a:extLst>
              <a:ext uri="{FF2B5EF4-FFF2-40B4-BE49-F238E27FC236}">
                <a16:creationId xmlns:a16="http://schemas.microsoft.com/office/drawing/2014/main" id="{34E1383E-BF9C-01A7-6AEC-687B7AFC69A0}"/>
              </a:ext>
            </a:extLst>
          </p:cNvPr>
          <p:cNvPicPr>
            <a:picLocks noChangeAspect="1"/>
          </p:cNvPicPr>
          <p:nvPr/>
        </p:nvPicPr>
        <p:blipFill>
          <a:blip r:embed="rId3"/>
          <a:stretch>
            <a:fillRect/>
          </a:stretch>
        </p:blipFill>
        <p:spPr>
          <a:xfrm>
            <a:off x="2502535" y="2585720"/>
            <a:ext cx="6648450" cy="3810000"/>
          </a:xfrm>
          <a:prstGeom prst="rect">
            <a:avLst/>
          </a:prstGeom>
        </p:spPr>
      </p:pic>
    </p:spTree>
    <p:extLst>
      <p:ext uri="{BB962C8B-B14F-4D97-AF65-F5344CB8AC3E}">
        <p14:creationId xmlns:p14="http://schemas.microsoft.com/office/powerpoint/2010/main" val="2767722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Load Data Via Notebook</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5572992"/>
          </a:xfrm>
        </p:spPr>
        <p:txBody>
          <a:bodyPr>
            <a:normAutofit/>
          </a:bodyPr>
          <a:lstStyle/>
          <a:p>
            <a:pPr marL="457200" indent="-457200">
              <a:buAutoNum type="arabicPeriod"/>
            </a:pPr>
            <a:r>
              <a:rPr lang="en-US" dirty="0"/>
              <a:t>Drop the table if it exists</a:t>
            </a:r>
          </a:p>
          <a:p>
            <a:pPr marL="457200" indent="-457200">
              <a:buAutoNum type="arabicPeriod"/>
            </a:pPr>
            <a:r>
              <a:rPr lang="en-US" dirty="0"/>
              <a:t>Load the file paths to our </a:t>
            </a:r>
            <a:r>
              <a:rPr lang="en-US" dirty="0" err="1"/>
              <a:t>csvs</a:t>
            </a:r>
            <a:r>
              <a:rPr lang="en-US" dirty="0"/>
              <a:t> into a dictionary for our ‘for each’ loop</a:t>
            </a:r>
          </a:p>
          <a:p>
            <a:pPr marL="457200" indent="-457200">
              <a:buAutoNum type="arabicPeriod"/>
            </a:pPr>
            <a:r>
              <a:rPr lang="en-US" dirty="0"/>
              <a:t>Loop each csv: load to </a:t>
            </a:r>
            <a:r>
              <a:rPr lang="en-US" dirty="0" err="1"/>
              <a:t>df</a:t>
            </a:r>
            <a:r>
              <a:rPr lang="en-US" dirty="0"/>
              <a:t>, rename/recast columns, then select a smaller group of columns for our final </a:t>
            </a:r>
            <a:r>
              <a:rPr lang="en-US" dirty="0" err="1"/>
              <a:t>dataframe</a:t>
            </a:r>
            <a:r>
              <a:rPr lang="en-US" dirty="0"/>
              <a:t> that will be loaded to a delta table</a:t>
            </a:r>
          </a:p>
          <a:p>
            <a:pPr marL="457200" indent="-457200">
              <a:buAutoNum type="arabicPeriod"/>
            </a:pPr>
            <a:r>
              <a:rPr lang="en-US" dirty="0"/>
              <a:t>Refresh LH ‘Tables’ after cell 3 - ta da! Load this table to a new </a:t>
            </a:r>
            <a:r>
              <a:rPr lang="en-US" dirty="0" err="1"/>
              <a:t>df</a:t>
            </a:r>
            <a:r>
              <a:rPr lang="en-US" dirty="0"/>
              <a:t> in cell 4 and do a count</a:t>
            </a:r>
          </a:p>
          <a:p>
            <a:pPr marL="457200" indent="-457200">
              <a:buAutoNum type="arabicPeriod"/>
            </a:pPr>
            <a:r>
              <a:rPr lang="en-US" dirty="0"/>
              <a:t>Display our completed combined </a:t>
            </a:r>
            <a:r>
              <a:rPr lang="en-US" dirty="0" err="1"/>
              <a:t>df</a:t>
            </a:r>
            <a:endParaRPr lang="en-US" dirty="0"/>
          </a:p>
          <a:p>
            <a:pPr marL="457200" indent="-457200">
              <a:buAutoNum type="arabicPeriod"/>
            </a:pPr>
            <a:r>
              <a:rPr lang="en-US" dirty="0"/>
              <a:t>Switch to SQL and run a count on the same table</a:t>
            </a:r>
          </a:p>
          <a:p>
            <a:pPr marL="457200" indent="-457200">
              <a:buAutoNum type="arabicPeriod"/>
            </a:pPr>
            <a:r>
              <a:rPr lang="en-US" dirty="0"/>
              <a:t>You can also do aggregations, group </a:t>
            </a:r>
            <a:r>
              <a:rPr lang="en-US" dirty="0" err="1"/>
              <a:t>bys</a:t>
            </a:r>
            <a:r>
              <a:rPr lang="en-US" dirty="0"/>
              <a:t>, etc.</a:t>
            </a:r>
          </a:p>
          <a:p>
            <a:pPr marL="457200" indent="-457200">
              <a:buAutoNum type="arabicPeriod"/>
            </a:pPr>
            <a:endParaRPr lang="en-US" dirty="0"/>
          </a:p>
        </p:txBody>
      </p:sp>
    </p:spTree>
    <p:extLst>
      <p:ext uri="{BB962C8B-B14F-4D97-AF65-F5344CB8AC3E}">
        <p14:creationId xmlns:p14="http://schemas.microsoft.com/office/powerpoint/2010/main" val="3567793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2296392"/>
          </a:xfrm>
        </p:spPr>
        <p:txBody>
          <a:bodyPr>
            <a:normAutofit/>
          </a:bodyPr>
          <a:lstStyle/>
          <a:p>
            <a:pPr marL="457200" indent="-457200">
              <a:buAutoNum type="arabicPeriod"/>
            </a:pPr>
            <a:r>
              <a:rPr lang="en-US" dirty="0"/>
              <a:t>Download the demo notebook ‘</a:t>
            </a:r>
            <a:r>
              <a:rPr lang="en-US" dirty="0" err="1"/>
              <a:t>PPP_DataWrangler_NB</a:t>
            </a:r>
            <a:r>
              <a:rPr lang="en-US" dirty="0"/>
              <a:t>’ from the GitHub repo</a:t>
            </a:r>
          </a:p>
          <a:p>
            <a:pPr marL="457200" indent="-457200">
              <a:buAutoNum type="arabicPeriod"/>
            </a:pPr>
            <a:r>
              <a:rPr lang="en-US" dirty="0"/>
              <a:t>Navigate to your workspace, ‘+ New’, ‘Import Notebook’</a:t>
            </a:r>
          </a:p>
          <a:p>
            <a:pPr marL="457200" indent="-457200">
              <a:buAutoNum type="arabicPeriod"/>
            </a:pPr>
            <a:r>
              <a:rPr lang="en-US" dirty="0"/>
              <a:t>Launch the notebook and run the first cell to execute our SQL query and load to a Spark </a:t>
            </a:r>
            <a:r>
              <a:rPr lang="en-US" dirty="0" err="1"/>
              <a:t>df</a:t>
            </a:r>
            <a:endParaRPr lang="en-US" dirty="0"/>
          </a:p>
          <a:p>
            <a:pPr marL="457200" indent="-457200">
              <a:buAutoNum type="arabicPeriod"/>
            </a:pPr>
            <a:endParaRPr lang="en-US" dirty="0"/>
          </a:p>
          <a:p>
            <a:pPr marL="457200" indent="-457200">
              <a:buAutoNum type="arabicPeriod"/>
            </a:pPr>
            <a:endParaRPr lang="en-US" dirty="0"/>
          </a:p>
        </p:txBody>
      </p:sp>
      <p:pic>
        <p:nvPicPr>
          <p:cNvPr id="5" name="Picture 4" descr="A screenshot of a computer&#10;&#10;Description automatically generated">
            <a:extLst>
              <a:ext uri="{FF2B5EF4-FFF2-40B4-BE49-F238E27FC236}">
                <a16:creationId xmlns:a16="http://schemas.microsoft.com/office/drawing/2014/main" id="{AB880B40-1783-14C2-4AC2-4173B82510E0}"/>
              </a:ext>
            </a:extLst>
          </p:cNvPr>
          <p:cNvPicPr>
            <a:picLocks noChangeAspect="1"/>
          </p:cNvPicPr>
          <p:nvPr/>
        </p:nvPicPr>
        <p:blipFill>
          <a:blip r:embed="rId3"/>
          <a:stretch>
            <a:fillRect/>
          </a:stretch>
        </p:blipFill>
        <p:spPr>
          <a:xfrm>
            <a:off x="1530317" y="3091773"/>
            <a:ext cx="9749258" cy="3525214"/>
          </a:xfrm>
          <a:prstGeom prst="rect">
            <a:avLst/>
          </a:prstGeom>
        </p:spPr>
      </p:pic>
    </p:spTree>
    <p:extLst>
      <p:ext uri="{BB962C8B-B14F-4D97-AF65-F5344CB8AC3E}">
        <p14:creationId xmlns:p14="http://schemas.microsoft.com/office/powerpoint/2010/main" val="413318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p:txBody>
          <a:bodyPr/>
          <a:lstStyle/>
          <a:p>
            <a:r>
              <a:rPr lang="en-US" dirty="0"/>
              <a:t>Activity 1: Setup our Lakehouse</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p:txBody>
          <a:bodyPr/>
          <a:lstStyle/>
          <a:p>
            <a:pPr marL="457200" indent="-457200">
              <a:buFont typeface="+mj-lt"/>
              <a:buAutoNum type="arabicPeriod"/>
            </a:pPr>
            <a:r>
              <a:rPr lang="en-US" dirty="0"/>
              <a:t>Select either ‘Data Factory’ or ‘Data Engineering’ persona then navigate to your user workspace</a:t>
            </a:r>
          </a:p>
          <a:p>
            <a:pPr marL="457200" indent="-457200">
              <a:buFont typeface="+mj-lt"/>
              <a:buAutoNum type="arabicPeriod"/>
            </a:pPr>
            <a:r>
              <a:rPr lang="en-US" dirty="0"/>
              <a:t>Select ‘+ New’ then ‘Lakehouse (Preview)’</a:t>
            </a:r>
          </a:p>
          <a:p>
            <a:pPr marL="457200" indent="-457200">
              <a:buFont typeface="+mj-lt"/>
              <a:buAutoNum type="arabicPeriod"/>
            </a:pPr>
            <a:r>
              <a:rPr lang="en-US" dirty="0"/>
              <a:t>Choose a name. We’re going to use it throughout the rest of the day so keep it short and sweet</a:t>
            </a:r>
          </a:p>
          <a:p>
            <a:pPr marL="914400" lvl="1" indent="-457200">
              <a:buFont typeface="+mj-lt"/>
              <a:buAutoNum type="arabicPeriod"/>
            </a:pPr>
            <a:r>
              <a:rPr lang="en-US" dirty="0"/>
              <a:t>Recommended: No spaces, special characters, etc.</a:t>
            </a:r>
          </a:p>
        </p:txBody>
      </p:sp>
    </p:spTree>
    <p:extLst>
      <p:ext uri="{BB962C8B-B14F-4D97-AF65-F5344CB8AC3E}">
        <p14:creationId xmlns:p14="http://schemas.microsoft.com/office/powerpoint/2010/main" val="2053709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656312"/>
          </a:xfrm>
        </p:spPr>
        <p:txBody>
          <a:bodyPr>
            <a:normAutofit fontScale="92500"/>
          </a:bodyPr>
          <a:lstStyle/>
          <a:p>
            <a:pPr marL="457200" indent="-457200">
              <a:buAutoNum type="arabicPeriod"/>
            </a:pPr>
            <a:r>
              <a:rPr lang="en-US" dirty="0"/>
              <a:t>Data Wrangler can only read in Pandas </a:t>
            </a:r>
            <a:r>
              <a:rPr lang="en-US" dirty="0" err="1"/>
              <a:t>df</a:t>
            </a:r>
            <a:r>
              <a:rPr lang="en-US" dirty="0"/>
              <a:t>, so let’s convert in cell 3</a:t>
            </a:r>
          </a:p>
          <a:p>
            <a:pPr marL="914400" lvl="1" indent="-457200">
              <a:buAutoNum type="arabicPeriod"/>
            </a:pPr>
            <a:r>
              <a:rPr lang="en-US" dirty="0"/>
              <a:t>UPDATE! Can now read Spark </a:t>
            </a:r>
            <a:r>
              <a:rPr lang="en-US" dirty="0" err="1"/>
              <a:t>df</a:t>
            </a:r>
            <a:r>
              <a:rPr lang="en-US" dirty="0"/>
              <a:t> as well</a:t>
            </a:r>
          </a:p>
          <a:p>
            <a:pPr marL="457200" indent="-457200">
              <a:buAutoNum type="arabicPeriod"/>
            </a:pPr>
            <a:r>
              <a:rPr lang="en-US" dirty="0"/>
              <a:t>Then go to ‘Data’ at the top, select ‘Launch Data Wrangler’ and select your pandas </a:t>
            </a:r>
            <a:r>
              <a:rPr lang="en-US" dirty="0" err="1"/>
              <a:t>df</a:t>
            </a:r>
            <a:endParaRPr lang="en-US" dirty="0"/>
          </a:p>
          <a:p>
            <a:pPr marL="457200" indent="-457200">
              <a:buAutoNum type="arabicPeriod"/>
            </a:pPr>
            <a:endParaRPr lang="en-US" dirty="0"/>
          </a:p>
          <a:p>
            <a:pPr marL="457200" indent="-45720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B70B282C-B307-74B6-52B5-B3961A7FFE81}"/>
              </a:ext>
            </a:extLst>
          </p:cNvPr>
          <p:cNvPicPr>
            <a:picLocks noChangeAspect="1"/>
          </p:cNvPicPr>
          <p:nvPr/>
        </p:nvPicPr>
        <p:blipFill>
          <a:blip r:embed="rId3"/>
          <a:stretch>
            <a:fillRect/>
          </a:stretch>
        </p:blipFill>
        <p:spPr>
          <a:xfrm>
            <a:off x="275240" y="2548559"/>
            <a:ext cx="8867840" cy="361000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C868D306-4F9D-491D-8A92-1506D2D0B95F}"/>
              </a:ext>
            </a:extLst>
          </p:cNvPr>
          <p:cNvPicPr>
            <a:picLocks noChangeAspect="1"/>
          </p:cNvPicPr>
          <p:nvPr/>
        </p:nvPicPr>
        <p:blipFill rotWithShape="1">
          <a:blip r:embed="rId4"/>
          <a:srcRect r="6318" b="21530"/>
          <a:stretch/>
        </p:blipFill>
        <p:spPr>
          <a:xfrm>
            <a:off x="7275815" y="3921761"/>
            <a:ext cx="4713744" cy="2641600"/>
          </a:xfrm>
          <a:prstGeom prst="rect">
            <a:avLst/>
          </a:prstGeom>
        </p:spPr>
      </p:pic>
      <p:sp>
        <p:nvSpPr>
          <p:cNvPr id="9" name="Rectangle: Rounded Corners 8">
            <a:extLst>
              <a:ext uri="{FF2B5EF4-FFF2-40B4-BE49-F238E27FC236}">
                <a16:creationId xmlns:a16="http://schemas.microsoft.com/office/drawing/2014/main" id="{5BF54E98-C8A5-4771-C779-E63648900A3A}"/>
              </a:ext>
            </a:extLst>
          </p:cNvPr>
          <p:cNvSpPr/>
          <p:nvPr/>
        </p:nvSpPr>
        <p:spPr>
          <a:xfrm>
            <a:off x="7697748" y="4353559"/>
            <a:ext cx="1663102" cy="69596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3908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656312"/>
          </a:xfrm>
        </p:spPr>
        <p:txBody>
          <a:bodyPr>
            <a:normAutofit/>
          </a:bodyPr>
          <a:lstStyle/>
          <a:p>
            <a:pPr marL="457200" indent="-457200">
              <a:buAutoNum type="arabicPeriod"/>
            </a:pPr>
            <a:r>
              <a:rPr lang="en-US" dirty="0"/>
              <a:t>Data Wrangler can only read in Pandas </a:t>
            </a:r>
            <a:r>
              <a:rPr lang="en-US" dirty="0" err="1"/>
              <a:t>df</a:t>
            </a:r>
            <a:r>
              <a:rPr lang="en-US" dirty="0"/>
              <a:t>, so let’s convert in cell 3</a:t>
            </a:r>
          </a:p>
          <a:p>
            <a:pPr marL="457200" indent="-457200">
              <a:buAutoNum type="arabicPeriod"/>
            </a:pPr>
            <a:r>
              <a:rPr lang="en-US" dirty="0"/>
              <a:t>Then go to ‘Data’ at the top, select ‘Launch Data Wrangler’ and select your pandas </a:t>
            </a:r>
            <a:r>
              <a:rPr lang="en-US" dirty="0" err="1"/>
              <a:t>df</a:t>
            </a:r>
            <a:endParaRPr lang="en-US" dirty="0"/>
          </a:p>
          <a:p>
            <a:pPr marL="457200" indent="-457200">
              <a:buAutoNum type="arabicPeriod"/>
            </a:pPr>
            <a:endParaRPr lang="en-US" dirty="0"/>
          </a:p>
          <a:p>
            <a:pPr marL="457200" indent="-457200">
              <a:buAutoNum type="arabicPeriod"/>
            </a:pPr>
            <a:endParaRPr lang="en-US" dirty="0"/>
          </a:p>
        </p:txBody>
      </p:sp>
      <p:pic>
        <p:nvPicPr>
          <p:cNvPr id="5" name="Picture 4" descr="A screenshot of a computer&#10;&#10;Description automatically generated">
            <a:extLst>
              <a:ext uri="{FF2B5EF4-FFF2-40B4-BE49-F238E27FC236}">
                <a16:creationId xmlns:a16="http://schemas.microsoft.com/office/drawing/2014/main" id="{E57719D4-E0DB-A760-7DC4-CFF36E5D562E}"/>
              </a:ext>
            </a:extLst>
          </p:cNvPr>
          <p:cNvPicPr>
            <a:picLocks noChangeAspect="1"/>
          </p:cNvPicPr>
          <p:nvPr/>
        </p:nvPicPr>
        <p:blipFill>
          <a:blip r:embed="rId3"/>
          <a:stretch>
            <a:fillRect/>
          </a:stretch>
        </p:blipFill>
        <p:spPr>
          <a:xfrm>
            <a:off x="2033254" y="2443021"/>
            <a:ext cx="8382345" cy="4303236"/>
          </a:xfrm>
          <a:prstGeom prst="rect">
            <a:avLst/>
          </a:prstGeom>
        </p:spPr>
      </p:pic>
    </p:spTree>
    <p:extLst>
      <p:ext uri="{BB962C8B-B14F-4D97-AF65-F5344CB8AC3E}">
        <p14:creationId xmlns:p14="http://schemas.microsoft.com/office/powerpoint/2010/main" val="3640464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656312"/>
          </a:xfrm>
        </p:spPr>
        <p:txBody>
          <a:bodyPr>
            <a:normAutofit/>
          </a:bodyPr>
          <a:lstStyle/>
          <a:p>
            <a:pPr marL="457200" indent="-457200">
              <a:buAutoNum type="arabicPeriod"/>
            </a:pPr>
            <a:endParaRPr lang="en-US" dirty="0"/>
          </a:p>
          <a:p>
            <a:pPr marL="457200" indent="-457200">
              <a:buAutoNum type="arabicPeriod"/>
            </a:pPr>
            <a:endParaRPr lang="en-US" dirty="0"/>
          </a:p>
        </p:txBody>
      </p:sp>
      <p:pic>
        <p:nvPicPr>
          <p:cNvPr id="6" name="Picture 5" descr="A group of people in clothing pointing at each other&#10;&#10;Description automatically generated">
            <a:extLst>
              <a:ext uri="{FF2B5EF4-FFF2-40B4-BE49-F238E27FC236}">
                <a16:creationId xmlns:a16="http://schemas.microsoft.com/office/drawing/2014/main" id="{7F7ECB9A-6AB5-9281-F73C-357DB288C33C}"/>
              </a:ext>
            </a:extLst>
          </p:cNvPr>
          <p:cNvPicPr>
            <a:picLocks noChangeAspect="1"/>
          </p:cNvPicPr>
          <p:nvPr/>
        </p:nvPicPr>
        <p:blipFill>
          <a:blip r:embed="rId3"/>
          <a:stretch>
            <a:fillRect/>
          </a:stretch>
        </p:blipFill>
        <p:spPr>
          <a:xfrm>
            <a:off x="3027680" y="1088611"/>
            <a:ext cx="5933440" cy="5453529"/>
          </a:xfrm>
          <a:prstGeom prst="rect">
            <a:avLst/>
          </a:prstGeom>
        </p:spPr>
      </p:pic>
    </p:spTree>
    <p:extLst>
      <p:ext uri="{BB962C8B-B14F-4D97-AF65-F5344CB8AC3E}">
        <p14:creationId xmlns:p14="http://schemas.microsoft.com/office/powerpoint/2010/main" val="53770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656312"/>
          </a:xfrm>
        </p:spPr>
        <p:txBody>
          <a:bodyPr>
            <a:normAutofit fontScale="92500" lnSpcReduction="20000"/>
          </a:bodyPr>
          <a:lstStyle/>
          <a:p>
            <a:pPr marL="457200" indent="-457200">
              <a:buAutoNum type="arabicPeriod"/>
            </a:pPr>
            <a:r>
              <a:rPr lang="en-US" dirty="0"/>
              <a:t>After we’ve entered some transformations let’s peek the code for our steps</a:t>
            </a:r>
          </a:p>
          <a:p>
            <a:pPr marL="457200" indent="-457200">
              <a:buAutoNum type="arabicPeriod"/>
            </a:pPr>
            <a:r>
              <a:rPr lang="en-US" dirty="0"/>
              <a:t>At the top select ‘+ Add code to notebook’ to send us back to our notebook</a:t>
            </a:r>
          </a:p>
          <a:p>
            <a:pPr marL="914400" lvl="1" indent="-457200">
              <a:buAutoNum type="arabicPeriod"/>
            </a:pPr>
            <a:r>
              <a:rPr lang="en-US" dirty="0"/>
              <a:t>Notice the options to copy to clipboard or save your output to CSV – handy during the data exploration phase</a:t>
            </a:r>
          </a:p>
          <a:p>
            <a:pPr marL="457200" indent="-457200">
              <a:buAutoNum type="arabicPeriod"/>
            </a:pPr>
            <a:endParaRPr lang="en-US" dirty="0"/>
          </a:p>
          <a:p>
            <a:pPr marL="457200" indent="-45720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1D3F6F23-6494-2806-3C42-5C9F4D5002C2}"/>
              </a:ext>
            </a:extLst>
          </p:cNvPr>
          <p:cNvPicPr>
            <a:picLocks noChangeAspect="1"/>
          </p:cNvPicPr>
          <p:nvPr/>
        </p:nvPicPr>
        <p:blipFill>
          <a:blip r:embed="rId3"/>
          <a:stretch>
            <a:fillRect/>
          </a:stretch>
        </p:blipFill>
        <p:spPr>
          <a:xfrm>
            <a:off x="1841150" y="2477274"/>
            <a:ext cx="8313770" cy="4259140"/>
          </a:xfrm>
          <a:prstGeom prst="rect">
            <a:avLst/>
          </a:prstGeom>
        </p:spPr>
      </p:pic>
      <p:sp>
        <p:nvSpPr>
          <p:cNvPr id="7" name="Rectangle: Rounded Corners 6">
            <a:extLst>
              <a:ext uri="{FF2B5EF4-FFF2-40B4-BE49-F238E27FC236}">
                <a16:creationId xmlns:a16="http://schemas.microsoft.com/office/drawing/2014/main" id="{C96CDE8C-F470-A3AF-EB63-C331BD30CFB5}"/>
              </a:ext>
            </a:extLst>
          </p:cNvPr>
          <p:cNvSpPr/>
          <p:nvPr/>
        </p:nvSpPr>
        <p:spPr>
          <a:xfrm>
            <a:off x="2180868" y="2937897"/>
            <a:ext cx="948412" cy="262503"/>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336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656312"/>
          </a:xfrm>
        </p:spPr>
        <p:txBody>
          <a:bodyPr>
            <a:normAutofit/>
          </a:bodyPr>
          <a:lstStyle/>
          <a:p>
            <a:pPr marL="457200" indent="-457200">
              <a:buAutoNum type="arabicPeriod"/>
            </a:pPr>
            <a:r>
              <a:rPr lang="en-US" dirty="0"/>
              <a:t>Your code gets dropped back into the notebook in a new cell</a:t>
            </a:r>
          </a:p>
          <a:p>
            <a:pPr marL="914400" lvl="1" indent="-457200">
              <a:buAutoNum type="arabicPeriod"/>
            </a:pPr>
            <a:r>
              <a:rPr lang="en-US" dirty="0"/>
              <a:t>You might need to change it’s position so it can execute at the proper time on a rerun</a:t>
            </a:r>
          </a:p>
          <a:p>
            <a:pPr marL="914400" lvl="1" indent="-457200">
              <a:buAutoNum type="arabicPeriod"/>
            </a:pPr>
            <a:r>
              <a:rPr lang="en-US" dirty="0"/>
              <a:t>DW only takes in a subset of rows; your python script will run against the entire </a:t>
            </a:r>
            <a:r>
              <a:rPr lang="en-US" dirty="0" err="1"/>
              <a:t>dataframe</a:t>
            </a:r>
            <a:endParaRPr lang="en-US" dirty="0"/>
          </a:p>
          <a:p>
            <a:pPr marL="457200" indent="-457200">
              <a:buAutoNum type="arabicPeriod"/>
            </a:pPr>
            <a:endParaRPr lang="en-US" dirty="0"/>
          </a:p>
          <a:p>
            <a:pPr marL="457200" indent="-457200">
              <a:buAutoNum type="arabicPeriod"/>
            </a:pPr>
            <a:endParaRPr lang="en-US" dirty="0"/>
          </a:p>
        </p:txBody>
      </p:sp>
      <p:pic>
        <p:nvPicPr>
          <p:cNvPr id="5" name="Picture 4" descr="A screenshot of a computer&#10;&#10;Description automatically generated">
            <a:extLst>
              <a:ext uri="{FF2B5EF4-FFF2-40B4-BE49-F238E27FC236}">
                <a16:creationId xmlns:a16="http://schemas.microsoft.com/office/drawing/2014/main" id="{E160DFA0-6195-48C8-84C2-2E0E64EA4707}"/>
              </a:ext>
            </a:extLst>
          </p:cNvPr>
          <p:cNvPicPr>
            <a:picLocks noChangeAspect="1"/>
          </p:cNvPicPr>
          <p:nvPr/>
        </p:nvPicPr>
        <p:blipFill>
          <a:blip r:embed="rId3"/>
          <a:stretch>
            <a:fillRect/>
          </a:stretch>
        </p:blipFill>
        <p:spPr>
          <a:xfrm>
            <a:off x="645443" y="2375426"/>
            <a:ext cx="11183202" cy="4154787"/>
          </a:xfrm>
          <a:prstGeom prst="rect">
            <a:avLst/>
          </a:prstGeom>
        </p:spPr>
      </p:pic>
    </p:spTree>
    <p:extLst>
      <p:ext uri="{BB962C8B-B14F-4D97-AF65-F5344CB8AC3E}">
        <p14:creationId xmlns:p14="http://schemas.microsoft.com/office/powerpoint/2010/main" val="1189034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Data Wrangler - Bonus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r>
              <a:rPr lang="en-US" dirty="0"/>
              <a:t>Write cleaned </a:t>
            </a:r>
            <a:r>
              <a:rPr lang="en-US" dirty="0" err="1"/>
              <a:t>df</a:t>
            </a:r>
            <a:r>
              <a:rPr lang="en-US" dirty="0"/>
              <a:t> back to parquet file</a:t>
            </a:r>
          </a:p>
          <a:p>
            <a:pPr marL="457200" indent="-457200">
              <a:buAutoNum type="arabicPeriod"/>
            </a:pPr>
            <a:r>
              <a:rPr lang="en-US" dirty="0"/>
              <a:t>Write parquet file to table</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809921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8"/>
            <a:ext cx="9905998" cy="5002964"/>
          </a:xfrm>
        </p:spPr>
        <p:txBody>
          <a:bodyPr>
            <a:normAutofit/>
          </a:bodyPr>
          <a:lstStyle/>
          <a:p>
            <a:r>
              <a:rPr lang="en-US" sz="6000" dirty="0"/>
              <a:t>Lab #3 :</a:t>
            </a:r>
            <a:br>
              <a:rPr lang="en-US" sz="6000" dirty="0"/>
            </a:br>
            <a:r>
              <a:rPr lang="en-US" sz="6000" dirty="0"/>
              <a:t>Power BI Datasets AND Direct Lake Vs. Direct Query</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2742302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1: Datasets (Semantic Models)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467400AD-E55A-9F12-76D4-F21A205EECC3}"/>
              </a:ext>
            </a:extLst>
          </p:cNvPr>
          <p:cNvSpPr txBox="1">
            <a:spLocks/>
          </p:cNvSpPr>
          <p:nvPr/>
        </p:nvSpPr>
        <p:spPr>
          <a:xfrm>
            <a:off x="1293812" y="1091968"/>
            <a:ext cx="10513707" cy="22760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Explore the default dataset created for each </a:t>
            </a:r>
            <a:r>
              <a:rPr lang="en-US" dirty="0" err="1"/>
              <a:t>LakeHouse</a:t>
            </a:r>
            <a:endParaRPr lang="en-US" dirty="0"/>
          </a:p>
          <a:p>
            <a:pPr marL="457200" indent="-457200">
              <a:buFont typeface="Arial" panose="020B0604020202020204" pitchFamily="34" charset="0"/>
              <a:buAutoNum type="arabicPeriod"/>
            </a:pPr>
            <a:r>
              <a:rPr lang="en-US" dirty="0"/>
              <a:t>Navigate back to your </a:t>
            </a:r>
            <a:r>
              <a:rPr lang="en-US" dirty="0" err="1"/>
              <a:t>LakeHouse</a:t>
            </a:r>
            <a:r>
              <a:rPr lang="en-US" dirty="0"/>
              <a:t> and select ‘New Power BI Dataset’</a:t>
            </a:r>
          </a:p>
          <a:p>
            <a:pPr marL="457200" indent="-457200">
              <a:buFont typeface="Arial" panose="020B0604020202020204" pitchFamily="34" charset="0"/>
              <a:buAutoNum type="arabicPeriod"/>
            </a:pPr>
            <a:r>
              <a:rPr lang="en-US" dirty="0"/>
              <a:t>In the popup dialog select all the ‘NW’ tables then confirm</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9D4643E6-720C-ADDD-A525-7440BC6E1DC2}"/>
              </a:ext>
            </a:extLst>
          </p:cNvPr>
          <p:cNvPicPr>
            <a:picLocks noChangeAspect="1"/>
          </p:cNvPicPr>
          <p:nvPr/>
        </p:nvPicPr>
        <p:blipFill rotWithShape="1">
          <a:blip r:embed="rId3"/>
          <a:srcRect r="62452"/>
          <a:stretch/>
        </p:blipFill>
        <p:spPr>
          <a:xfrm>
            <a:off x="2022186" y="2837235"/>
            <a:ext cx="3354738" cy="3467125"/>
          </a:xfrm>
          <a:prstGeom prst="rect">
            <a:avLst/>
          </a:prstGeom>
        </p:spPr>
      </p:pic>
      <p:sp>
        <p:nvSpPr>
          <p:cNvPr id="7" name="Rectangle: Rounded Corners 6">
            <a:extLst>
              <a:ext uri="{FF2B5EF4-FFF2-40B4-BE49-F238E27FC236}">
                <a16:creationId xmlns:a16="http://schemas.microsoft.com/office/drawing/2014/main" id="{9A4FD19F-81B7-C86E-5B51-B497308139A6}"/>
              </a:ext>
            </a:extLst>
          </p:cNvPr>
          <p:cNvSpPr/>
          <p:nvPr/>
        </p:nvSpPr>
        <p:spPr>
          <a:xfrm>
            <a:off x="3225349" y="3189865"/>
            <a:ext cx="866334" cy="262503"/>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C0023431-1A72-E3C4-7112-6AA5FB6049D5}"/>
              </a:ext>
            </a:extLst>
          </p:cNvPr>
          <p:cNvPicPr>
            <a:picLocks noChangeAspect="1"/>
          </p:cNvPicPr>
          <p:nvPr/>
        </p:nvPicPr>
        <p:blipFill>
          <a:blip r:embed="rId4"/>
          <a:stretch>
            <a:fillRect/>
          </a:stretch>
        </p:blipFill>
        <p:spPr>
          <a:xfrm>
            <a:off x="5795153" y="2837235"/>
            <a:ext cx="3548567" cy="3467125"/>
          </a:xfrm>
          <a:prstGeom prst="rect">
            <a:avLst/>
          </a:prstGeom>
        </p:spPr>
      </p:pic>
      <p:sp>
        <p:nvSpPr>
          <p:cNvPr id="10" name="Rectangle: Rounded Corners 9">
            <a:extLst>
              <a:ext uri="{FF2B5EF4-FFF2-40B4-BE49-F238E27FC236}">
                <a16:creationId xmlns:a16="http://schemas.microsoft.com/office/drawing/2014/main" id="{916EC4E3-F14B-9346-0734-271F3247820C}"/>
              </a:ext>
            </a:extLst>
          </p:cNvPr>
          <p:cNvSpPr/>
          <p:nvPr/>
        </p:nvSpPr>
        <p:spPr>
          <a:xfrm>
            <a:off x="6174546" y="4041195"/>
            <a:ext cx="991094" cy="845022"/>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56AF51-3F46-56E4-60B4-CF5F1BD53796}"/>
              </a:ext>
            </a:extLst>
          </p:cNvPr>
          <p:cNvSpPr/>
          <p:nvPr/>
        </p:nvSpPr>
        <p:spPr>
          <a:xfrm>
            <a:off x="6174546" y="5108507"/>
            <a:ext cx="896473" cy="422495"/>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997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1: Datasets (Semantic Models)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467400AD-E55A-9F12-76D4-F21A205EECC3}"/>
              </a:ext>
            </a:extLst>
          </p:cNvPr>
          <p:cNvSpPr txBox="1">
            <a:spLocks/>
          </p:cNvSpPr>
          <p:nvPr/>
        </p:nvSpPr>
        <p:spPr>
          <a:xfrm>
            <a:off x="1293812" y="1091968"/>
            <a:ext cx="10513707" cy="532407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Note the warning: All dataset changes are saved automatically as you go</a:t>
            </a:r>
          </a:p>
          <a:p>
            <a:pPr marL="457200" indent="-457200">
              <a:buFont typeface="Arial" panose="020B0604020202020204" pitchFamily="34" charset="0"/>
              <a:buAutoNum type="arabicPeriod"/>
            </a:pPr>
            <a:r>
              <a:rPr lang="en-US" dirty="0"/>
              <a:t>Let’s organize our tables and create relationships</a:t>
            </a:r>
          </a:p>
          <a:p>
            <a:pPr marL="914400" lvl="1" indent="-457200">
              <a:buFont typeface="Arial" panose="020B0604020202020204" pitchFamily="34" charset="0"/>
              <a:buAutoNum type="arabicPeriod"/>
            </a:pPr>
            <a:r>
              <a:rPr lang="en-US" dirty="0"/>
              <a:t>Drag fields from the ‘Many’ side to the ‘One’ side</a:t>
            </a:r>
          </a:p>
          <a:p>
            <a:pPr marL="457200" indent="-457200">
              <a:buFont typeface="Arial" panose="020B0604020202020204" pitchFamily="34" charset="0"/>
              <a:buAutoNum type="arabicPeriod"/>
            </a:pPr>
            <a:r>
              <a:rPr lang="en-US" dirty="0"/>
              <a:t>Add measures (and format):</a:t>
            </a:r>
          </a:p>
          <a:p>
            <a:pPr marL="914400" lvl="1" indent="-457200">
              <a:buFont typeface="Arial" panose="020B0604020202020204" pitchFamily="34" charset="0"/>
              <a:buAutoNum type="arabicPeriod"/>
            </a:pPr>
            <a:r>
              <a:rPr lang="en-US" dirty="0"/>
              <a:t>Total Invoiced Sales</a:t>
            </a:r>
          </a:p>
          <a:p>
            <a:pPr marL="914400" lvl="1" indent="-457200">
              <a:buFont typeface="Arial" panose="020B0604020202020204" pitchFamily="34" charset="0"/>
              <a:buAutoNum type="arabicPeriod"/>
            </a:pPr>
            <a:r>
              <a:rPr lang="en-US" dirty="0"/>
              <a:t>Total Invoiced Sales Brazil</a:t>
            </a:r>
          </a:p>
          <a:p>
            <a:pPr marL="914400" lvl="1" indent="-457200">
              <a:buFont typeface="Arial" panose="020B0604020202020204" pitchFamily="34" charset="0"/>
              <a:buAutoNum type="arabicPeriod"/>
            </a:pPr>
            <a:r>
              <a:rPr lang="en-US" dirty="0"/>
              <a:t>Total Invoiced Units</a:t>
            </a:r>
          </a:p>
          <a:p>
            <a:pPr marL="914400" lvl="1" indent="-457200">
              <a:buFont typeface="Arial" panose="020B0604020202020204" pitchFamily="34" charset="0"/>
              <a:buAutoNum type="arabicPeriod"/>
            </a:pPr>
            <a:r>
              <a:rPr lang="en-US" dirty="0"/>
              <a:t>Order Count</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1233565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1: Datasets (Semantic Models)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467400AD-E55A-9F12-76D4-F21A205EECC3}"/>
              </a:ext>
            </a:extLst>
          </p:cNvPr>
          <p:cNvSpPr txBox="1">
            <a:spLocks/>
          </p:cNvSpPr>
          <p:nvPr/>
        </p:nvSpPr>
        <p:spPr>
          <a:xfrm>
            <a:off x="1293812" y="1091968"/>
            <a:ext cx="10513707" cy="24335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Navigate back to your workspace, then select the new dataset we just created</a:t>
            </a:r>
          </a:p>
          <a:p>
            <a:pPr marL="457200" indent="-457200">
              <a:buFont typeface="Arial" panose="020B0604020202020204" pitchFamily="34" charset="0"/>
              <a:buAutoNum type="arabicPeriod"/>
            </a:pPr>
            <a:r>
              <a:rPr lang="en-US" dirty="0"/>
              <a:t>Click on the down arrow next to ‘+ Create a’ then select  ‘Auto Create’</a:t>
            </a:r>
          </a:p>
          <a:p>
            <a:pPr marL="457200" indent="-457200">
              <a:buFont typeface="Arial" panose="020B0604020202020204" pitchFamily="34" charset="0"/>
              <a:buAutoNum type="arabicPeriod"/>
            </a:pPr>
            <a:r>
              <a:rPr lang="en-US" dirty="0"/>
              <a:t>Let’s see what our PBI generates for us….</a:t>
            </a:r>
          </a:p>
          <a:p>
            <a:pPr marL="457200" indent="-457200">
              <a:buFont typeface="Arial" panose="020B0604020202020204" pitchFamily="34" charset="0"/>
              <a:buAutoNum type="arabicPeriod"/>
            </a:pPr>
            <a:r>
              <a:rPr lang="en-US" dirty="0"/>
              <a:t>Can also do a light-weight ‘Explore This Data’ instead of a full report</a:t>
            </a:r>
          </a:p>
          <a:p>
            <a:pPr marL="457200" indent="-457200">
              <a:buFont typeface="Arial" panose="020B0604020202020204" pitchFamily="34" charset="0"/>
              <a:buAutoNum type="arabicPeriod"/>
            </a:pPr>
            <a:endParaRPr lang="en-US" dirty="0"/>
          </a:p>
        </p:txBody>
      </p:sp>
      <p:pic>
        <p:nvPicPr>
          <p:cNvPr id="7" name="Picture 6" descr="A screenshot of a computer&#10;&#10;Description automatically generated">
            <a:extLst>
              <a:ext uri="{FF2B5EF4-FFF2-40B4-BE49-F238E27FC236}">
                <a16:creationId xmlns:a16="http://schemas.microsoft.com/office/drawing/2014/main" id="{90B0AA58-25EB-9483-06D5-3EF53F704A42}"/>
              </a:ext>
            </a:extLst>
          </p:cNvPr>
          <p:cNvPicPr>
            <a:picLocks noChangeAspect="1"/>
          </p:cNvPicPr>
          <p:nvPr/>
        </p:nvPicPr>
        <p:blipFill>
          <a:blip r:embed="rId3"/>
          <a:stretch>
            <a:fillRect/>
          </a:stretch>
        </p:blipFill>
        <p:spPr>
          <a:xfrm>
            <a:off x="1371600" y="3563003"/>
            <a:ext cx="9067800" cy="3218237"/>
          </a:xfrm>
          <a:prstGeom prst="rect">
            <a:avLst/>
          </a:prstGeom>
        </p:spPr>
      </p:pic>
    </p:spTree>
    <p:extLst>
      <p:ext uri="{BB962C8B-B14F-4D97-AF65-F5344CB8AC3E}">
        <p14:creationId xmlns:p14="http://schemas.microsoft.com/office/powerpoint/2010/main" val="1922099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729842" y="252758"/>
            <a:ext cx="10985384" cy="1478570"/>
          </a:xfrm>
        </p:spPr>
        <p:txBody>
          <a:bodyPr/>
          <a:lstStyle/>
          <a:p>
            <a:r>
              <a:rPr lang="en-US" dirty="0"/>
              <a:t>Activity 2: Create a Shortcut To Existing Storage</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1401360"/>
            <a:ext cx="9905999" cy="1148054"/>
          </a:xfrm>
        </p:spPr>
        <p:txBody>
          <a:bodyPr/>
          <a:lstStyle/>
          <a:p>
            <a:pPr marL="457200" indent="-457200">
              <a:buFont typeface="+mj-lt"/>
              <a:buAutoNum type="arabicPeriod"/>
            </a:pPr>
            <a:r>
              <a:rPr lang="en-US" dirty="0"/>
              <a:t>Select the ‘…’ next to ‘Files’</a:t>
            </a:r>
          </a:p>
          <a:p>
            <a:pPr marL="457200" indent="-457200">
              <a:buFont typeface="+mj-lt"/>
              <a:buAutoNum type="arabicPeriod"/>
            </a:pPr>
            <a:r>
              <a:rPr lang="en-US" dirty="0"/>
              <a:t>Enter the config info and then click ‘Next’ then ‘Create’: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p:txBody>
      </p:sp>
      <p:pic>
        <p:nvPicPr>
          <p:cNvPr id="6" name="Picture 5" descr="A screenshot of a computer&#10;&#10;Description automatically generated">
            <a:extLst>
              <a:ext uri="{FF2B5EF4-FFF2-40B4-BE49-F238E27FC236}">
                <a16:creationId xmlns:a16="http://schemas.microsoft.com/office/drawing/2014/main" id="{73804276-9AF4-C28F-1DB8-53E11108B158}"/>
              </a:ext>
            </a:extLst>
          </p:cNvPr>
          <p:cNvPicPr>
            <a:picLocks noChangeAspect="1"/>
          </p:cNvPicPr>
          <p:nvPr/>
        </p:nvPicPr>
        <p:blipFill>
          <a:blip r:embed="rId2"/>
          <a:stretch>
            <a:fillRect/>
          </a:stretch>
        </p:blipFill>
        <p:spPr>
          <a:xfrm>
            <a:off x="2444513" y="2479212"/>
            <a:ext cx="7556042" cy="4302587"/>
          </a:xfrm>
          <a:prstGeom prst="rect">
            <a:avLst/>
          </a:prstGeom>
        </p:spPr>
      </p:pic>
    </p:spTree>
    <p:extLst>
      <p:ext uri="{BB962C8B-B14F-4D97-AF65-F5344CB8AC3E}">
        <p14:creationId xmlns:p14="http://schemas.microsoft.com/office/powerpoint/2010/main" val="842733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2: Direct Lake Vs. Direct Query</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467400AD-E55A-9F12-76D4-F21A205EECC3}"/>
              </a:ext>
            </a:extLst>
          </p:cNvPr>
          <p:cNvSpPr txBox="1">
            <a:spLocks/>
          </p:cNvSpPr>
          <p:nvPr/>
        </p:nvSpPr>
        <p:spPr>
          <a:xfrm>
            <a:off x="1293812" y="1091968"/>
            <a:ext cx="10513707" cy="30837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5" name="Content Placeholder 2">
            <a:extLst>
              <a:ext uri="{FF2B5EF4-FFF2-40B4-BE49-F238E27FC236}">
                <a16:creationId xmlns:a16="http://schemas.microsoft.com/office/drawing/2014/main" id="{0D188A64-5F46-D6E2-B067-0D047B108D42}"/>
              </a:ext>
            </a:extLst>
          </p:cNvPr>
          <p:cNvSpPr txBox="1">
            <a:spLocks/>
          </p:cNvSpPr>
          <p:nvPr/>
        </p:nvSpPr>
        <p:spPr>
          <a:xfrm>
            <a:off x="1141411" y="1191702"/>
            <a:ext cx="10513707" cy="1876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Launch Power BI Desktop and log in to your Fabric user account</a:t>
            </a:r>
          </a:p>
          <a:p>
            <a:pPr marL="457200" indent="-457200">
              <a:buFont typeface="Arial" panose="020B0604020202020204" pitchFamily="34" charset="0"/>
              <a:buAutoNum type="arabicPeriod"/>
            </a:pPr>
            <a:r>
              <a:rPr lang="en-US" dirty="0"/>
              <a:t>Select the </a:t>
            </a:r>
            <a:r>
              <a:rPr lang="en-US" dirty="0" err="1"/>
              <a:t>OneLake</a:t>
            </a:r>
            <a:r>
              <a:rPr lang="en-US" dirty="0"/>
              <a:t> data hub icon in the ribbon</a:t>
            </a:r>
          </a:p>
          <a:p>
            <a:pPr marL="457200" indent="-457200">
              <a:buFont typeface="Arial" panose="020B0604020202020204" pitchFamily="34" charset="0"/>
              <a:buAutoNum type="arabicPeriod"/>
            </a:pPr>
            <a:r>
              <a:rPr lang="en-US" dirty="0"/>
              <a:t>Choose the dataset/semantic model we created in the service and ‘Connect’</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pic>
        <p:nvPicPr>
          <p:cNvPr id="8" name="Picture 7" descr="A screenshot of a computer&#10;&#10;Description automatically generated">
            <a:extLst>
              <a:ext uri="{FF2B5EF4-FFF2-40B4-BE49-F238E27FC236}">
                <a16:creationId xmlns:a16="http://schemas.microsoft.com/office/drawing/2014/main" id="{7F2CB680-CCE0-9E7F-9804-497473D28D8F}"/>
              </a:ext>
            </a:extLst>
          </p:cNvPr>
          <p:cNvPicPr>
            <a:picLocks noChangeAspect="1"/>
          </p:cNvPicPr>
          <p:nvPr/>
        </p:nvPicPr>
        <p:blipFill rotWithShape="1">
          <a:blip r:embed="rId3"/>
          <a:srcRect t="173" r="17667" b="16187"/>
          <a:stretch/>
        </p:blipFill>
        <p:spPr>
          <a:xfrm>
            <a:off x="497840" y="3017107"/>
            <a:ext cx="6466840" cy="3565314"/>
          </a:xfrm>
          <a:prstGeom prst="rect">
            <a:avLst/>
          </a:prstGeom>
        </p:spPr>
      </p:pic>
      <p:sp>
        <p:nvSpPr>
          <p:cNvPr id="9" name="Rectangle: Rounded Corners 8">
            <a:extLst>
              <a:ext uri="{FF2B5EF4-FFF2-40B4-BE49-F238E27FC236}">
                <a16:creationId xmlns:a16="http://schemas.microsoft.com/office/drawing/2014/main" id="{5F70C204-3B88-4EAE-075A-4D12BB2C5B89}"/>
              </a:ext>
            </a:extLst>
          </p:cNvPr>
          <p:cNvSpPr/>
          <p:nvPr/>
        </p:nvSpPr>
        <p:spPr>
          <a:xfrm>
            <a:off x="1475546" y="3232371"/>
            <a:ext cx="332934" cy="343949"/>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45E319-65BF-538D-3260-BDDE62EA6A15}"/>
              </a:ext>
            </a:extLst>
          </p:cNvPr>
          <p:cNvPicPr>
            <a:picLocks noChangeAspect="1"/>
          </p:cNvPicPr>
          <p:nvPr/>
        </p:nvPicPr>
        <p:blipFill>
          <a:blip r:embed="rId4"/>
          <a:stretch>
            <a:fillRect/>
          </a:stretch>
        </p:blipFill>
        <p:spPr>
          <a:xfrm>
            <a:off x="5894683" y="4696997"/>
            <a:ext cx="6000794" cy="714380"/>
          </a:xfrm>
          <a:prstGeom prst="rect">
            <a:avLst/>
          </a:prstGeom>
        </p:spPr>
      </p:pic>
      <p:sp>
        <p:nvSpPr>
          <p:cNvPr id="12" name="Rectangle: Rounded Corners 11">
            <a:extLst>
              <a:ext uri="{FF2B5EF4-FFF2-40B4-BE49-F238E27FC236}">
                <a16:creationId xmlns:a16="http://schemas.microsoft.com/office/drawing/2014/main" id="{1A2164D4-3809-43CE-4152-CA61B3026183}"/>
              </a:ext>
            </a:extLst>
          </p:cNvPr>
          <p:cNvSpPr/>
          <p:nvPr/>
        </p:nvSpPr>
        <p:spPr>
          <a:xfrm>
            <a:off x="6281226" y="4964651"/>
            <a:ext cx="4102294" cy="343949"/>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835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fontScale="90000"/>
          </a:bodyPr>
          <a:lstStyle/>
          <a:p>
            <a:r>
              <a:rPr lang="en-US" dirty="0"/>
              <a:t>activity 2: Power BI Direct Lake Vs </a:t>
            </a:r>
            <a:r>
              <a:rPr lang="en-US" dirty="0" err="1"/>
              <a:t>DirectQuery</a:t>
            </a:r>
            <a:endParaRPr lang="en-US" dirty="0"/>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1191702"/>
            <a:ext cx="10513707" cy="18766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Add some visuals to the canvas. Utilize the Customer, Category, Shipper dimensions somewhere.</a:t>
            </a:r>
          </a:p>
          <a:p>
            <a:pPr marL="457200" indent="-457200">
              <a:buFont typeface="Arial" panose="020B0604020202020204" pitchFamily="34" charset="0"/>
              <a:buAutoNum type="arabicPeriod"/>
            </a:pPr>
            <a:r>
              <a:rPr lang="en-US" dirty="0"/>
              <a:t>Interact with your visuals</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3953312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fontScale="90000"/>
          </a:bodyPr>
          <a:lstStyle/>
          <a:p>
            <a:r>
              <a:rPr lang="en-US" dirty="0"/>
              <a:t>activity 2: Power BI Direct Lake Vs </a:t>
            </a:r>
            <a:r>
              <a:rPr lang="en-US" dirty="0" err="1"/>
              <a:t>DirectQuery</a:t>
            </a:r>
            <a:endParaRPr lang="en-US" dirty="0"/>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Now open a new PBI desktop file</a:t>
            </a:r>
          </a:p>
          <a:p>
            <a:pPr marL="457200" indent="-457200">
              <a:buFont typeface="Arial" panose="020B0604020202020204" pitchFamily="34" charset="0"/>
              <a:buAutoNum type="arabicPeriod"/>
            </a:pPr>
            <a:r>
              <a:rPr lang="en-US" dirty="0"/>
              <a:t>This time go to ‘Get Data’ and select ‘More…’</a:t>
            </a:r>
          </a:p>
          <a:p>
            <a:pPr marL="457200" indent="-457200">
              <a:buFont typeface="Arial" panose="020B0604020202020204" pitchFamily="34" charset="0"/>
              <a:buAutoNum type="arabicPeriod"/>
            </a:pPr>
            <a:r>
              <a:rPr lang="en-US" dirty="0"/>
              <a:t>Choose ‘Warehouses (preview)’ and then ‘Connect’</a:t>
            </a:r>
          </a:p>
          <a:p>
            <a:pPr marL="457200" indent="-457200">
              <a:buFont typeface="Arial" panose="020B0604020202020204" pitchFamily="34" charset="0"/>
              <a:buAutoNum type="arabicPeriod"/>
            </a:pPr>
            <a:r>
              <a:rPr lang="en-US" dirty="0"/>
              <a:t>In the second dialog, select your warehouse and then click the arrow on the connect button. ‘Connect’ will establish a connection using the default dataset for the warehouse (with all tables). ‘Connect to SQL endpoint’ will allow you to select the tables from the warehouse that you want.</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79652BC6-4656-DC6C-BFA6-7E762F252227}"/>
              </a:ext>
            </a:extLst>
          </p:cNvPr>
          <p:cNvPicPr>
            <a:picLocks noChangeAspect="1"/>
          </p:cNvPicPr>
          <p:nvPr/>
        </p:nvPicPr>
        <p:blipFill>
          <a:blip r:embed="rId3"/>
          <a:stretch>
            <a:fillRect/>
          </a:stretch>
        </p:blipFill>
        <p:spPr>
          <a:xfrm>
            <a:off x="604177" y="3468458"/>
            <a:ext cx="3021765" cy="289842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1263C08-F051-3A69-D62E-693009E4E707}"/>
              </a:ext>
            </a:extLst>
          </p:cNvPr>
          <p:cNvPicPr>
            <a:picLocks noChangeAspect="1"/>
          </p:cNvPicPr>
          <p:nvPr/>
        </p:nvPicPr>
        <p:blipFill>
          <a:blip r:embed="rId4"/>
          <a:stretch>
            <a:fillRect/>
          </a:stretch>
        </p:blipFill>
        <p:spPr>
          <a:xfrm>
            <a:off x="5187023" y="3468458"/>
            <a:ext cx="5796280" cy="3134933"/>
          </a:xfrm>
          <a:prstGeom prst="rect">
            <a:avLst/>
          </a:prstGeom>
        </p:spPr>
      </p:pic>
      <p:sp>
        <p:nvSpPr>
          <p:cNvPr id="9" name="Rectangle: Rounded Corners 8">
            <a:extLst>
              <a:ext uri="{FF2B5EF4-FFF2-40B4-BE49-F238E27FC236}">
                <a16:creationId xmlns:a16="http://schemas.microsoft.com/office/drawing/2014/main" id="{BCD2E2CF-638D-D910-4255-C158ABD1E601}"/>
              </a:ext>
            </a:extLst>
          </p:cNvPr>
          <p:cNvSpPr/>
          <p:nvPr/>
        </p:nvSpPr>
        <p:spPr>
          <a:xfrm>
            <a:off x="9367520" y="6065519"/>
            <a:ext cx="1051560" cy="19812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133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fontScale="90000"/>
          </a:bodyPr>
          <a:lstStyle/>
          <a:p>
            <a:r>
              <a:rPr lang="en-US" dirty="0"/>
              <a:t>activity 2: Power BI Direct Lake Vs </a:t>
            </a:r>
            <a:r>
              <a:rPr lang="en-US" dirty="0" err="1"/>
              <a:t>DirectQuery</a:t>
            </a:r>
            <a:endParaRPr lang="en-US" dirty="0"/>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After connecting to the SQL endpoint (you might need to enter your credentials again) you’ll get the item browser</a:t>
            </a:r>
          </a:p>
          <a:p>
            <a:pPr marL="457200" indent="-457200">
              <a:buFont typeface="Arial" panose="020B0604020202020204" pitchFamily="34" charset="0"/>
              <a:buAutoNum type="arabicPeriod"/>
            </a:pPr>
            <a:r>
              <a:rPr lang="en-US" dirty="0"/>
              <a:t>Select our NW tables then ‘Load’</a:t>
            </a:r>
          </a:p>
          <a:p>
            <a:pPr marL="457200" indent="-457200">
              <a:buFont typeface="Arial" panose="020B0604020202020204" pitchFamily="34" charset="0"/>
              <a:buAutoNum type="arabicPeriod"/>
            </a:pPr>
            <a:r>
              <a:rPr lang="en-US" dirty="0"/>
              <a:t>Choose ‘Direct Query’</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9" name="Rectangle: Rounded Corners 8">
            <a:extLst>
              <a:ext uri="{FF2B5EF4-FFF2-40B4-BE49-F238E27FC236}">
                <a16:creationId xmlns:a16="http://schemas.microsoft.com/office/drawing/2014/main" id="{BCD2E2CF-638D-D910-4255-C158ABD1E601}"/>
              </a:ext>
            </a:extLst>
          </p:cNvPr>
          <p:cNvSpPr/>
          <p:nvPr/>
        </p:nvSpPr>
        <p:spPr>
          <a:xfrm>
            <a:off x="10521630" y="351645"/>
            <a:ext cx="1051560" cy="19812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0A450F3D-CB03-3027-FE32-755AC447B181}"/>
              </a:ext>
            </a:extLst>
          </p:cNvPr>
          <p:cNvPicPr>
            <a:picLocks noChangeAspect="1"/>
          </p:cNvPicPr>
          <p:nvPr/>
        </p:nvPicPr>
        <p:blipFill>
          <a:blip r:embed="rId3"/>
          <a:stretch>
            <a:fillRect/>
          </a:stretch>
        </p:blipFill>
        <p:spPr>
          <a:xfrm>
            <a:off x="1481107" y="2985092"/>
            <a:ext cx="4339200" cy="34684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C1B6AFD-85F0-F4D7-D545-8A2513F19B61}"/>
              </a:ext>
            </a:extLst>
          </p:cNvPr>
          <p:cNvPicPr>
            <a:picLocks noChangeAspect="1"/>
          </p:cNvPicPr>
          <p:nvPr/>
        </p:nvPicPr>
        <p:blipFill>
          <a:blip r:embed="rId4"/>
          <a:stretch>
            <a:fillRect/>
          </a:stretch>
        </p:blipFill>
        <p:spPr>
          <a:xfrm>
            <a:off x="6398264" y="3181022"/>
            <a:ext cx="4914936" cy="3076597"/>
          </a:xfrm>
          <a:prstGeom prst="rect">
            <a:avLst/>
          </a:prstGeom>
        </p:spPr>
      </p:pic>
    </p:spTree>
    <p:extLst>
      <p:ext uri="{BB962C8B-B14F-4D97-AF65-F5344CB8AC3E}">
        <p14:creationId xmlns:p14="http://schemas.microsoft.com/office/powerpoint/2010/main" val="2148986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fontScale="90000"/>
          </a:bodyPr>
          <a:lstStyle/>
          <a:p>
            <a:r>
              <a:rPr lang="en-US" dirty="0"/>
              <a:t>activity 2: Power BI Direct Lake Vs </a:t>
            </a:r>
            <a:r>
              <a:rPr lang="en-US" dirty="0" err="1"/>
              <a:t>DirectQuery</a:t>
            </a:r>
            <a:endParaRPr lang="en-US" dirty="0"/>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Now we have a Direct Query dataset connected to </a:t>
            </a:r>
            <a:r>
              <a:rPr lang="en-US" dirty="0" err="1"/>
              <a:t>OneLake</a:t>
            </a:r>
            <a:r>
              <a:rPr lang="en-US" dirty="0"/>
              <a:t> tables</a:t>
            </a:r>
          </a:p>
          <a:p>
            <a:pPr marL="457200" indent="-457200">
              <a:buFont typeface="Arial" panose="020B0604020202020204" pitchFamily="34" charset="0"/>
              <a:buAutoNum type="arabicPeriod"/>
            </a:pPr>
            <a:r>
              <a:rPr lang="en-US" dirty="0"/>
              <a:t>Note: We will need to recreate our relationships and measures since this is akin to connecting to SQL </a:t>
            </a:r>
            <a:r>
              <a:rPr lang="en-US" dirty="0" err="1"/>
              <a:t>db</a:t>
            </a:r>
            <a:r>
              <a:rPr lang="en-US" dirty="0"/>
              <a:t> objects, not to an existing data model.</a:t>
            </a:r>
          </a:p>
          <a:p>
            <a:pPr marL="457200" indent="-457200">
              <a:buFont typeface="Arial" panose="020B0604020202020204" pitchFamily="34" charset="0"/>
              <a:buAutoNum type="arabicPeriod"/>
            </a:pPr>
            <a:r>
              <a:rPr lang="en-US" dirty="0"/>
              <a:t>Once you have your relationships and measures, recreate some of the same visuals you did in the first round</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9" name="Rectangle: Rounded Corners 8">
            <a:extLst>
              <a:ext uri="{FF2B5EF4-FFF2-40B4-BE49-F238E27FC236}">
                <a16:creationId xmlns:a16="http://schemas.microsoft.com/office/drawing/2014/main" id="{BCD2E2CF-638D-D910-4255-C158ABD1E601}"/>
              </a:ext>
            </a:extLst>
          </p:cNvPr>
          <p:cNvSpPr/>
          <p:nvPr/>
        </p:nvSpPr>
        <p:spPr>
          <a:xfrm>
            <a:off x="10521630" y="351645"/>
            <a:ext cx="1051560" cy="19812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05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2: Performance Analyzer</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In each file – select ‘Optimize’ in the ribbon, then ‘Performance analyzer’</a:t>
            </a:r>
          </a:p>
          <a:p>
            <a:pPr marL="457200" indent="-457200">
              <a:buFont typeface="Arial" panose="020B0604020202020204" pitchFamily="34" charset="0"/>
              <a:buAutoNum type="arabicPeriod"/>
            </a:pPr>
            <a:r>
              <a:rPr lang="en-US" dirty="0"/>
              <a:t>Select ‘Start Recording’ and then ‘Refresh Visuals’</a:t>
            </a:r>
          </a:p>
          <a:p>
            <a:pPr marL="457200" indent="-457200">
              <a:buFont typeface="Arial" panose="020B0604020202020204" pitchFamily="34" charset="0"/>
              <a:buAutoNum type="arabicPeriod"/>
            </a:pPr>
            <a:r>
              <a:rPr lang="en-US" dirty="0"/>
              <a:t>As you interact with visuals the loading time for each visual will continue to update in the PA window. Compare your two files</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7AB7C7D8-03A2-CA40-EB62-2CDD2578ED09}"/>
              </a:ext>
            </a:extLst>
          </p:cNvPr>
          <p:cNvPicPr>
            <a:picLocks noChangeAspect="1"/>
          </p:cNvPicPr>
          <p:nvPr/>
        </p:nvPicPr>
        <p:blipFill>
          <a:blip r:embed="rId3"/>
          <a:stretch>
            <a:fillRect/>
          </a:stretch>
        </p:blipFill>
        <p:spPr>
          <a:xfrm>
            <a:off x="1267659" y="3505756"/>
            <a:ext cx="6307314" cy="1240896"/>
          </a:xfrm>
          <a:prstGeom prst="rect">
            <a:avLst/>
          </a:prstGeom>
        </p:spPr>
      </p:pic>
      <p:sp>
        <p:nvSpPr>
          <p:cNvPr id="9" name="Rectangle: Rounded Corners 8">
            <a:extLst>
              <a:ext uri="{FF2B5EF4-FFF2-40B4-BE49-F238E27FC236}">
                <a16:creationId xmlns:a16="http://schemas.microsoft.com/office/drawing/2014/main" id="{BCD2E2CF-638D-D910-4255-C158ABD1E601}"/>
              </a:ext>
            </a:extLst>
          </p:cNvPr>
          <p:cNvSpPr/>
          <p:nvPr/>
        </p:nvSpPr>
        <p:spPr>
          <a:xfrm>
            <a:off x="4629731" y="3780835"/>
            <a:ext cx="1209960" cy="237491"/>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5B07C89-003C-3804-AB9B-1E92D7A83544}"/>
              </a:ext>
            </a:extLst>
          </p:cNvPr>
          <p:cNvPicPr>
            <a:picLocks noChangeAspect="1"/>
          </p:cNvPicPr>
          <p:nvPr/>
        </p:nvPicPr>
        <p:blipFill rotWithShape="1">
          <a:blip r:embed="rId4"/>
          <a:srcRect l="72869"/>
          <a:stretch/>
        </p:blipFill>
        <p:spPr>
          <a:xfrm>
            <a:off x="7938912" y="2590963"/>
            <a:ext cx="2073342" cy="4006205"/>
          </a:xfrm>
          <a:prstGeom prst="rect">
            <a:avLst/>
          </a:prstGeom>
        </p:spPr>
      </p:pic>
    </p:spTree>
    <p:extLst>
      <p:ext uri="{BB962C8B-B14F-4D97-AF65-F5344CB8AC3E}">
        <p14:creationId xmlns:p14="http://schemas.microsoft.com/office/powerpoint/2010/main" val="269470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2: BONUS – Compare to Azure SQL DB</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5" name="Content Placeholder 2">
            <a:extLst>
              <a:ext uri="{FF2B5EF4-FFF2-40B4-BE49-F238E27FC236}">
                <a16:creationId xmlns:a16="http://schemas.microsoft.com/office/drawing/2014/main" id="{F25E3622-414C-5AB2-77FF-A20557E5698D}"/>
              </a:ext>
            </a:extLst>
          </p:cNvPr>
          <p:cNvSpPr txBox="1">
            <a:spLocks/>
          </p:cNvSpPr>
          <p:nvPr/>
        </p:nvSpPr>
        <p:spPr>
          <a:xfrm>
            <a:off x="1293811" y="1010920"/>
            <a:ext cx="10513707" cy="2531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IF time – compare larger PPP dataset direct lake to an Azure SQL </a:t>
            </a:r>
            <a:r>
              <a:rPr lang="en-US" dirty="0" err="1"/>
              <a:t>db</a:t>
            </a:r>
            <a:r>
              <a:rPr lang="en-US" dirty="0"/>
              <a:t> DQ connection</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3391126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7"/>
            <a:ext cx="9905998" cy="5044527"/>
          </a:xfrm>
        </p:spPr>
        <p:txBody>
          <a:bodyPr>
            <a:normAutofit/>
          </a:bodyPr>
          <a:lstStyle/>
          <a:p>
            <a:r>
              <a:rPr lang="en-US" sz="6000" dirty="0"/>
              <a:t>Lab #4 :</a:t>
            </a:r>
            <a:br>
              <a:rPr lang="en-US" sz="6000" dirty="0"/>
            </a:br>
            <a:r>
              <a:rPr lang="en-US" sz="6000" dirty="0"/>
              <a:t>Semantic Link</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3915328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Semantic Link Intro</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4206472"/>
          </a:xfrm>
        </p:spPr>
        <p:txBody>
          <a:bodyPr>
            <a:normAutofit/>
          </a:bodyPr>
          <a:lstStyle/>
          <a:p>
            <a:pPr marL="457200" indent="-457200">
              <a:buAutoNum type="arabicPeriod"/>
            </a:pPr>
            <a:r>
              <a:rPr lang="en-US" dirty="0"/>
              <a:t>Download the demo notebook ‘SemanticLink_Demos01_SQLSAT’ from the GitHub repo</a:t>
            </a:r>
          </a:p>
          <a:p>
            <a:pPr marL="457200" indent="-457200">
              <a:buAutoNum type="arabicPeriod"/>
            </a:pPr>
            <a:r>
              <a:rPr lang="en-US" dirty="0"/>
              <a:t>Switch to the ‘Data Engineering’ persona</a:t>
            </a:r>
          </a:p>
          <a:p>
            <a:pPr marL="457200" indent="-457200">
              <a:buAutoNum type="arabicPeriod"/>
            </a:pPr>
            <a:r>
              <a:rPr lang="en-US" dirty="0"/>
              <a:t>Navigate to your user workspace, then select ‘Import Notebook’</a:t>
            </a:r>
          </a:p>
          <a:p>
            <a:pPr marL="457200" indent="-457200">
              <a:buAutoNum type="arabicPeriod"/>
            </a:pPr>
            <a:r>
              <a:rPr lang="en-US" dirty="0"/>
              <a:t>Upload the notebook you downloaded in step 1</a:t>
            </a:r>
          </a:p>
          <a:p>
            <a:pPr marL="457200" indent="-457200">
              <a:buAutoNum type="arabicPeriod"/>
            </a:pPr>
            <a:r>
              <a:rPr lang="en-US" dirty="0"/>
              <a:t>Update the attached Lake House to yours (remove all lake houses first, then add yours)</a:t>
            </a:r>
          </a:p>
          <a:p>
            <a:pPr marL="457200" indent="-457200">
              <a:buAutoNum type="arabicPeriod"/>
            </a:pPr>
            <a:endParaRPr lang="en-US" dirty="0"/>
          </a:p>
        </p:txBody>
      </p:sp>
    </p:spTree>
    <p:extLst>
      <p:ext uri="{BB962C8B-B14F-4D97-AF65-F5344CB8AC3E}">
        <p14:creationId xmlns:p14="http://schemas.microsoft.com/office/powerpoint/2010/main" val="613172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2: Semantic Link Labs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4206472"/>
          </a:xfrm>
        </p:spPr>
        <p:txBody>
          <a:bodyPr>
            <a:normAutofit/>
          </a:bodyPr>
          <a:lstStyle/>
          <a:p>
            <a:pPr marL="457200" indent="-457200">
              <a:buAutoNum type="arabicPeriod"/>
            </a:pPr>
            <a:r>
              <a:rPr lang="en-US" dirty="0"/>
              <a:t>Download the demo notebook ‘SemanticLink_Demos02_SQLSAT’ from the GitHub repo</a:t>
            </a:r>
          </a:p>
          <a:p>
            <a:pPr marL="457200" indent="-457200">
              <a:buAutoNum type="arabicPeriod"/>
            </a:pPr>
            <a:r>
              <a:rPr lang="en-US" dirty="0"/>
              <a:t>Switch to the ‘Data Engineering’ persona</a:t>
            </a:r>
          </a:p>
          <a:p>
            <a:pPr marL="457200" indent="-457200">
              <a:buAutoNum type="arabicPeriod"/>
            </a:pPr>
            <a:r>
              <a:rPr lang="en-US" dirty="0"/>
              <a:t>Navigate to your user workspace, then select ‘Import Notebook’</a:t>
            </a:r>
          </a:p>
          <a:p>
            <a:pPr marL="457200" indent="-457200">
              <a:buAutoNum type="arabicPeriod"/>
            </a:pPr>
            <a:r>
              <a:rPr lang="en-US" dirty="0"/>
              <a:t>Upload the notebook you downloaded in step 1</a:t>
            </a:r>
          </a:p>
          <a:p>
            <a:pPr marL="457200" indent="-457200">
              <a:buAutoNum type="arabicPeriod"/>
            </a:pPr>
            <a:r>
              <a:rPr lang="en-US" dirty="0"/>
              <a:t>Update the attached Lake House to yours (remove all lake houses first, then add yours)</a:t>
            </a:r>
          </a:p>
          <a:p>
            <a:pPr marL="457200" indent="-457200">
              <a:buAutoNum type="arabicPeriod"/>
            </a:pPr>
            <a:endParaRPr lang="en-US" dirty="0"/>
          </a:p>
        </p:txBody>
      </p:sp>
    </p:spTree>
    <p:extLst>
      <p:ext uri="{BB962C8B-B14F-4D97-AF65-F5344CB8AC3E}">
        <p14:creationId xmlns:p14="http://schemas.microsoft.com/office/powerpoint/2010/main" val="2913166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729842" y="618518"/>
            <a:ext cx="10985384" cy="1478570"/>
          </a:xfrm>
        </p:spPr>
        <p:txBody>
          <a:bodyPr/>
          <a:lstStyle/>
          <a:p>
            <a:r>
              <a:rPr lang="en-US" dirty="0"/>
              <a:t>Activity 2: Create a Shortcut To Existing Storage</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1767120"/>
            <a:ext cx="9905999" cy="1148054"/>
          </a:xfrm>
        </p:spPr>
        <p:txBody>
          <a:bodyPr/>
          <a:lstStyle/>
          <a:p>
            <a:pPr marL="457200" indent="-457200">
              <a:buFont typeface="+mj-lt"/>
              <a:buAutoNum type="arabicPeriod"/>
            </a:pPr>
            <a:r>
              <a:rPr lang="en-US" dirty="0"/>
              <a:t>Select the ‘…’ next to ‘Files’</a:t>
            </a:r>
          </a:p>
          <a:p>
            <a:pPr marL="457200" indent="-457200">
              <a:buFont typeface="+mj-lt"/>
              <a:buAutoNum type="arabicPeriod"/>
            </a:pPr>
            <a:r>
              <a:rPr lang="en-US" dirty="0"/>
              <a:t>Enter the config info and then click ‘Create’: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p:txBody>
      </p:sp>
      <p:pic>
        <p:nvPicPr>
          <p:cNvPr id="5" name="Picture 4" descr="A screenshot of a computer&#10;&#10;Description automatically generated">
            <a:extLst>
              <a:ext uri="{FF2B5EF4-FFF2-40B4-BE49-F238E27FC236}">
                <a16:creationId xmlns:a16="http://schemas.microsoft.com/office/drawing/2014/main" id="{C00E1876-45B9-4AE2-46F8-8D75409AE19A}"/>
              </a:ext>
            </a:extLst>
          </p:cNvPr>
          <p:cNvPicPr>
            <a:picLocks noChangeAspect="1"/>
          </p:cNvPicPr>
          <p:nvPr/>
        </p:nvPicPr>
        <p:blipFill rotWithShape="1">
          <a:blip r:embed="rId2"/>
          <a:srcRect l="15285" t="10751"/>
          <a:stretch/>
        </p:blipFill>
        <p:spPr>
          <a:xfrm>
            <a:off x="181745" y="2983688"/>
            <a:ext cx="5556850" cy="31607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C019917-0C86-4B09-E64B-EF3A34B4328C}"/>
              </a:ext>
            </a:extLst>
          </p:cNvPr>
          <p:cNvPicPr>
            <a:picLocks noChangeAspect="1"/>
          </p:cNvPicPr>
          <p:nvPr/>
        </p:nvPicPr>
        <p:blipFill rotWithShape="1">
          <a:blip r:embed="rId3"/>
          <a:srcRect l="13329" t="8625" r="13311" b="9607"/>
          <a:stretch/>
        </p:blipFill>
        <p:spPr>
          <a:xfrm>
            <a:off x="6308314" y="2966763"/>
            <a:ext cx="5556850" cy="3177637"/>
          </a:xfrm>
          <a:prstGeom prst="rect">
            <a:avLst/>
          </a:prstGeom>
        </p:spPr>
      </p:pic>
    </p:spTree>
    <p:extLst>
      <p:ext uri="{BB962C8B-B14F-4D97-AF65-F5344CB8AC3E}">
        <p14:creationId xmlns:p14="http://schemas.microsoft.com/office/powerpoint/2010/main" val="1681082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7"/>
            <a:ext cx="9905998" cy="5044527"/>
          </a:xfrm>
        </p:spPr>
        <p:txBody>
          <a:bodyPr>
            <a:normAutofit/>
          </a:bodyPr>
          <a:lstStyle/>
          <a:p>
            <a:r>
              <a:rPr lang="en-US" sz="6000" dirty="0"/>
              <a:t>Lab #5 :</a:t>
            </a:r>
            <a:br>
              <a:rPr lang="en-US" sz="6000" dirty="0"/>
            </a:br>
            <a:r>
              <a:rPr lang="en-US" sz="6000" dirty="0"/>
              <a:t>Data Science Intro</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63986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Data Science Example</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4846552"/>
          </a:xfrm>
        </p:spPr>
        <p:txBody>
          <a:bodyPr>
            <a:normAutofit/>
          </a:bodyPr>
          <a:lstStyle/>
          <a:p>
            <a:pPr marL="457200" indent="-457200">
              <a:buAutoNum type="arabicPeriod"/>
            </a:pPr>
            <a:r>
              <a:rPr lang="en-US" dirty="0"/>
              <a:t>Switch to the ‘Data Science’ persona</a:t>
            </a:r>
          </a:p>
          <a:p>
            <a:pPr marL="457200" indent="-457200">
              <a:buAutoNum type="arabicPeriod"/>
            </a:pPr>
            <a:r>
              <a:rPr lang="en-US" dirty="0"/>
              <a:t>Select ‘Use A Sample’</a:t>
            </a:r>
          </a:p>
          <a:p>
            <a:pPr marL="457200" indent="-457200">
              <a:buAutoNum type="arabicPeriod"/>
            </a:pPr>
            <a:r>
              <a:rPr lang="en-US" dirty="0"/>
              <a:t>NY Real-Estate Time-Series Example using Prophet</a:t>
            </a:r>
          </a:p>
          <a:p>
            <a:pPr marL="457200" indent="-457200">
              <a:buAutoNum type="arabicPeriod"/>
            </a:pPr>
            <a:r>
              <a:rPr lang="en-US" dirty="0"/>
              <a:t>Let’s walk step-by-step through the notebook</a:t>
            </a:r>
          </a:p>
          <a:p>
            <a:pPr marL="914400" lvl="1" indent="-457200">
              <a:buAutoNum type="arabicPeriod"/>
            </a:pPr>
            <a:r>
              <a:rPr lang="en-US" dirty="0"/>
              <a:t>Add your </a:t>
            </a:r>
            <a:r>
              <a:rPr lang="en-US" dirty="0" err="1"/>
              <a:t>LakeHouse</a:t>
            </a:r>
            <a:r>
              <a:rPr lang="en-US" dirty="0"/>
              <a:t> to the Lakehouse explorer</a:t>
            </a:r>
          </a:p>
          <a:p>
            <a:pPr marL="914400" lvl="1" indent="-457200">
              <a:buAutoNum type="arabicPeriod"/>
            </a:pPr>
            <a:r>
              <a:rPr lang="en-US" dirty="0"/>
              <a:t>Note the ability to download from a remote source</a:t>
            </a:r>
          </a:p>
          <a:p>
            <a:pPr marL="914400" lvl="1" indent="-457200">
              <a:buAutoNum type="arabicPeriod"/>
            </a:pPr>
            <a:r>
              <a:rPr lang="en-US" dirty="0"/>
              <a:t>Can import libraries and dependencies as needed – explore </a:t>
            </a:r>
            <a:r>
              <a:rPr lang="en-US" dirty="0" err="1"/>
              <a:t>pypl</a:t>
            </a:r>
            <a:r>
              <a:rPr lang="en-US" dirty="0"/>
              <a:t> to see the possibilities</a:t>
            </a:r>
          </a:p>
          <a:p>
            <a:pPr marL="914400" lvl="1" indent="-457200">
              <a:buAutoNum type="arabicPeriod"/>
            </a:pPr>
            <a:endParaRPr lang="en-US" dirty="0"/>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2384768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1: Data Science Example</a:t>
            </a:r>
          </a:p>
        </p:txBody>
      </p:sp>
      <p:pic>
        <p:nvPicPr>
          <p:cNvPr id="7" name="Content Placeholder 6" descr="A person in a suit holding a bottle of beer&#10;&#10;Description automatically generated">
            <a:extLst>
              <a:ext uri="{FF2B5EF4-FFF2-40B4-BE49-F238E27FC236}">
                <a16:creationId xmlns:a16="http://schemas.microsoft.com/office/drawing/2014/main" id="{206F6C7E-6242-27AD-D637-64F2FCB12D42}"/>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325354" y="2184400"/>
            <a:ext cx="5920245" cy="3945324"/>
          </a:xfrm>
        </p:spPr>
      </p:pic>
      <p:sp>
        <p:nvSpPr>
          <p:cNvPr id="8" name="TextBox 7">
            <a:extLst>
              <a:ext uri="{FF2B5EF4-FFF2-40B4-BE49-F238E27FC236}">
                <a16:creationId xmlns:a16="http://schemas.microsoft.com/office/drawing/2014/main" id="{3FB9D111-EDFC-71B5-9668-7B8BC8D52342}"/>
              </a:ext>
            </a:extLst>
          </p:cNvPr>
          <p:cNvSpPr txBox="1"/>
          <p:nvPr/>
        </p:nvSpPr>
        <p:spPr>
          <a:xfrm>
            <a:off x="3437113" y="6129724"/>
            <a:ext cx="5314596" cy="230832"/>
          </a:xfrm>
          <a:prstGeom prst="rect">
            <a:avLst/>
          </a:prstGeom>
          <a:noFill/>
        </p:spPr>
        <p:txBody>
          <a:bodyPr wrap="square" rtlCol="0">
            <a:spAutoFit/>
          </a:bodyPr>
          <a:lstStyle/>
          <a:p>
            <a:r>
              <a:rPr lang="en-US" sz="900" dirty="0">
                <a:hlinkClick r:id="rId4" tooltip="https://jpetazzo.github.io/2017/01/06/les-mots-ont-un-sens/"/>
              </a:rPr>
              <a:t>This Photo</a:t>
            </a:r>
            <a:r>
              <a:rPr lang="en-US" sz="900" dirty="0"/>
              <a:t> by Unknown Author is licensed under </a:t>
            </a:r>
            <a:r>
              <a:rPr lang="en-US" sz="900" dirty="0">
                <a:hlinkClick r:id="rId5" tooltip="https://creativecommons.org/licenses/by-nc-sa/3.0/"/>
              </a:rPr>
              <a:t>CC BY-SA-NC</a:t>
            </a:r>
            <a:endParaRPr lang="en-US" sz="900" dirty="0"/>
          </a:p>
        </p:txBody>
      </p:sp>
      <p:sp>
        <p:nvSpPr>
          <p:cNvPr id="9" name="Content Placeholder 2">
            <a:extLst>
              <a:ext uri="{FF2B5EF4-FFF2-40B4-BE49-F238E27FC236}">
                <a16:creationId xmlns:a16="http://schemas.microsoft.com/office/drawing/2014/main" id="{B91D8AD6-2F44-ACE5-FDF6-62A2B2612CD1}"/>
              </a:ext>
            </a:extLst>
          </p:cNvPr>
          <p:cNvSpPr txBox="1">
            <a:spLocks/>
          </p:cNvSpPr>
          <p:nvPr/>
        </p:nvSpPr>
        <p:spPr>
          <a:xfrm>
            <a:off x="1141412" y="939568"/>
            <a:ext cx="10513707" cy="12448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buNone/>
            </a:pPr>
            <a:r>
              <a:rPr lang="en-US" sz="5700" b="1" dirty="0"/>
              <a:t>That escalated quickly!</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860375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8F3C-38D0-1136-1654-B2907F9CD0DB}"/>
              </a:ext>
            </a:extLst>
          </p:cNvPr>
          <p:cNvSpPr>
            <a:spLocks noGrp="1"/>
          </p:cNvSpPr>
          <p:nvPr>
            <p:ph type="title"/>
          </p:nvPr>
        </p:nvSpPr>
        <p:spPr>
          <a:xfrm>
            <a:off x="1141413" y="618517"/>
            <a:ext cx="9905998" cy="5044527"/>
          </a:xfrm>
        </p:spPr>
        <p:txBody>
          <a:bodyPr>
            <a:normAutofit/>
          </a:bodyPr>
          <a:lstStyle/>
          <a:p>
            <a:r>
              <a:rPr lang="en-US" sz="6000" dirty="0"/>
              <a:t>Lab #6 :</a:t>
            </a:r>
            <a:br>
              <a:rPr lang="en-US" sz="6000" dirty="0"/>
            </a:br>
            <a:r>
              <a:rPr lang="en-US" sz="6000" dirty="0"/>
              <a:t>Real-Time Analytics</a:t>
            </a:r>
          </a:p>
        </p:txBody>
      </p:sp>
      <p:pic>
        <p:nvPicPr>
          <p:cNvPr id="4" name="Graphic 17">
            <a:extLst>
              <a:ext uri="{FF2B5EF4-FFF2-40B4-BE49-F238E27FC236}">
                <a16:creationId xmlns:a16="http://schemas.microsoft.com/office/drawing/2014/main" id="{68C6B507-D6E2-F546-5AB4-C3E10B6D3D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67800" y="3886497"/>
            <a:ext cx="2642267" cy="2631739"/>
          </a:xfrm>
          <a:prstGeom prst="rect">
            <a:avLst/>
          </a:prstGeom>
        </p:spPr>
      </p:pic>
    </p:spTree>
    <p:extLst>
      <p:ext uri="{BB962C8B-B14F-4D97-AF65-F5344CB8AC3E}">
        <p14:creationId xmlns:p14="http://schemas.microsoft.com/office/powerpoint/2010/main" val="796951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normAutofit/>
          </a:bodyPr>
          <a:lstStyle/>
          <a:p>
            <a:r>
              <a:rPr lang="en-US" dirty="0"/>
              <a:t>activity 1: Real-Time Analytics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8"/>
            <a:ext cx="10513707" cy="1199112"/>
          </a:xfrm>
        </p:spPr>
        <p:txBody>
          <a:bodyPr>
            <a:normAutofit/>
          </a:bodyPr>
          <a:lstStyle/>
          <a:p>
            <a:pPr marL="457200" indent="-457200">
              <a:buAutoNum type="arabicPeriod"/>
            </a:pPr>
            <a:endParaRPr lang="en-US" dirty="0"/>
          </a:p>
          <a:p>
            <a:pPr marL="457200" indent="-457200">
              <a:buAutoNum type="arabicPeriod"/>
            </a:pPr>
            <a:endParaRPr lang="en-US" dirty="0"/>
          </a:p>
        </p:txBody>
      </p:sp>
      <p:sp>
        <p:nvSpPr>
          <p:cNvPr id="4" name="Content Placeholder 2">
            <a:extLst>
              <a:ext uri="{FF2B5EF4-FFF2-40B4-BE49-F238E27FC236}">
                <a16:creationId xmlns:a16="http://schemas.microsoft.com/office/drawing/2014/main" id="{29F19C01-C7E9-C342-0C5D-C20FD493CCDC}"/>
              </a:ext>
            </a:extLst>
          </p:cNvPr>
          <p:cNvSpPr txBox="1">
            <a:spLocks/>
          </p:cNvSpPr>
          <p:nvPr/>
        </p:nvSpPr>
        <p:spPr>
          <a:xfrm>
            <a:off x="1141411" y="858520"/>
            <a:ext cx="10513707" cy="253102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5" name="Content Placeholder 2">
            <a:extLst>
              <a:ext uri="{FF2B5EF4-FFF2-40B4-BE49-F238E27FC236}">
                <a16:creationId xmlns:a16="http://schemas.microsoft.com/office/drawing/2014/main" id="{F25E3622-414C-5AB2-77FF-A20557E5698D}"/>
              </a:ext>
            </a:extLst>
          </p:cNvPr>
          <p:cNvSpPr txBox="1">
            <a:spLocks/>
          </p:cNvSpPr>
          <p:nvPr/>
        </p:nvSpPr>
        <p:spPr>
          <a:xfrm>
            <a:off x="1293811" y="1010920"/>
            <a:ext cx="10513707" cy="68072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Let’s explore the Real-Time Analytics module</a:t>
            </a:r>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
        <p:nvSpPr>
          <p:cNvPr id="6" name="Content Placeholder 2">
            <a:extLst>
              <a:ext uri="{FF2B5EF4-FFF2-40B4-BE49-F238E27FC236}">
                <a16:creationId xmlns:a16="http://schemas.microsoft.com/office/drawing/2014/main" id="{400256B1-A01F-9BA9-B8FF-D07E798ED17A}"/>
              </a:ext>
            </a:extLst>
          </p:cNvPr>
          <p:cNvSpPr txBox="1">
            <a:spLocks/>
          </p:cNvSpPr>
          <p:nvPr/>
        </p:nvSpPr>
        <p:spPr>
          <a:xfrm>
            <a:off x="837557" y="1691640"/>
            <a:ext cx="10513707" cy="48465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dirty="0"/>
              <a:t>Switch to the ‘Real-Time Intelligence’ persona</a:t>
            </a:r>
          </a:p>
          <a:p>
            <a:pPr marL="457200" indent="-457200">
              <a:buFont typeface="Arial" panose="020B0604020202020204" pitchFamily="34" charset="0"/>
              <a:buAutoNum type="arabicPeriod"/>
            </a:pPr>
            <a:r>
              <a:rPr lang="en-US" dirty="0"/>
              <a:t>Select ‘Use A Sample’</a:t>
            </a:r>
          </a:p>
          <a:p>
            <a:pPr marL="457200" indent="-457200">
              <a:buFont typeface="Arial" panose="020B0604020202020204" pitchFamily="34" charset="0"/>
              <a:buAutoNum type="arabicPeriod"/>
            </a:pPr>
            <a:r>
              <a:rPr lang="en-US" dirty="0"/>
              <a:t>Choose a sample</a:t>
            </a:r>
          </a:p>
          <a:p>
            <a:pPr marL="457200" indent="-457200">
              <a:buFont typeface="Arial" panose="020B0604020202020204" pitchFamily="34" charset="0"/>
              <a:buAutoNum type="arabicPeriod"/>
            </a:pPr>
            <a:r>
              <a:rPr lang="en-US" dirty="0"/>
              <a:t>Let’s walk step-by-step through the notebook</a:t>
            </a:r>
          </a:p>
          <a:p>
            <a:pPr marL="914400" lvl="1" indent="-457200">
              <a:buFont typeface="Arial" panose="020B0604020202020204" pitchFamily="34" charset="0"/>
              <a:buAutoNum type="arabicPeriod"/>
            </a:pPr>
            <a:r>
              <a:rPr lang="en-US" dirty="0"/>
              <a:t>Add your </a:t>
            </a:r>
            <a:r>
              <a:rPr lang="en-US" dirty="0" err="1"/>
              <a:t>LakeHouse</a:t>
            </a:r>
            <a:r>
              <a:rPr lang="en-US" dirty="0"/>
              <a:t> to the Lakehouse explorer</a:t>
            </a:r>
          </a:p>
          <a:p>
            <a:pPr marL="914400" lvl="1" indent="-457200">
              <a:buFont typeface="Arial" panose="020B0604020202020204" pitchFamily="34" charset="0"/>
              <a:buAutoNum type="arabicPeriod"/>
            </a:pPr>
            <a:r>
              <a:rPr lang="en-US" dirty="0"/>
              <a:t>Note the ability to download from a remote source</a:t>
            </a:r>
          </a:p>
          <a:p>
            <a:pPr marL="914400" lvl="1" indent="-457200">
              <a:buFont typeface="Arial" panose="020B0604020202020204" pitchFamily="34" charset="0"/>
              <a:buAutoNum type="arabicPeriod"/>
            </a:pPr>
            <a:r>
              <a:rPr lang="en-US" dirty="0"/>
              <a:t>Can import libraries and dependencies as needed – explore </a:t>
            </a:r>
            <a:r>
              <a:rPr lang="en-US" dirty="0" err="1"/>
              <a:t>pypl</a:t>
            </a:r>
            <a:r>
              <a:rPr lang="en-US" dirty="0"/>
              <a:t> to see the possibilities</a:t>
            </a:r>
          </a:p>
          <a:p>
            <a:pPr marL="914400" lvl="1"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a:p>
            <a:pPr marL="457200" indent="-457200">
              <a:buFont typeface="Arial" panose="020B0604020202020204" pitchFamily="34" charset="0"/>
              <a:buAutoNum type="arabicPeriod"/>
            </a:pPr>
            <a:endParaRPr lang="en-US" dirty="0"/>
          </a:p>
        </p:txBody>
      </p:sp>
    </p:spTree>
    <p:extLst>
      <p:ext uri="{BB962C8B-B14F-4D97-AF65-F5344CB8AC3E}">
        <p14:creationId xmlns:p14="http://schemas.microsoft.com/office/powerpoint/2010/main" val="180721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p:txBody>
          <a:bodyPr/>
          <a:lstStyle/>
          <a:p>
            <a:pPr marL="457200" indent="-457200">
              <a:buFont typeface="+mj-lt"/>
              <a:buAutoNum type="arabicPeriod"/>
            </a:pPr>
            <a:r>
              <a:rPr lang="en-US" dirty="0"/>
              <a:t>Navigate back to your workspace</a:t>
            </a:r>
          </a:p>
          <a:p>
            <a:pPr marL="457200" indent="-457200">
              <a:buFont typeface="+mj-lt"/>
              <a:buAutoNum type="arabicPeriod"/>
            </a:pPr>
            <a:r>
              <a:rPr lang="en-US" dirty="0"/>
              <a:t>Select ‘+ New’ then ‘Data Pipeline’</a:t>
            </a:r>
          </a:p>
          <a:p>
            <a:pPr marL="457200" indent="-457200">
              <a:buFont typeface="+mj-lt"/>
              <a:buAutoNum type="arabicPeriod"/>
            </a:pPr>
            <a:r>
              <a:rPr lang="en-US" dirty="0"/>
              <a:t>Enter a name</a:t>
            </a:r>
          </a:p>
          <a:p>
            <a:pPr marL="457200" indent="-457200">
              <a:buFont typeface="+mj-lt"/>
              <a:buAutoNum type="arabicPeriod"/>
            </a:pPr>
            <a:r>
              <a:rPr lang="en-US" dirty="0"/>
              <a:t>Select ‘Copy Data’ in the middle of the canvas</a:t>
            </a:r>
          </a:p>
          <a:p>
            <a:pPr marL="457200" indent="-457200">
              <a:buFont typeface="+mj-lt"/>
              <a:buAutoNum type="arabicPeriod"/>
            </a:pPr>
            <a:endParaRPr lang="en-US" dirty="0"/>
          </a:p>
        </p:txBody>
      </p:sp>
    </p:spTree>
    <p:extLst>
      <p:ext uri="{BB962C8B-B14F-4D97-AF65-F5344CB8AC3E}">
        <p14:creationId xmlns:p14="http://schemas.microsoft.com/office/powerpoint/2010/main" val="85457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So many sources!</a:t>
            </a:r>
          </a:p>
        </p:txBody>
      </p:sp>
      <p:sp>
        <p:nvSpPr>
          <p:cNvPr id="4" name="Content Placeholder 2">
            <a:extLst>
              <a:ext uri="{FF2B5EF4-FFF2-40B4-BE49-F238E27FC236}">
                <a16:creationId xmlns:a16="http://schemas.microsoft.com/office/drawing/2014/main" id="{2FCEF6A6-6962-4826-3B8C-E6925DA8BE0F}"/>
              </a:ext>
            </a:extLst>
          </p:cNvPr>
          <p:cNvSpPr txBox="1">
            <a:spLocks/>
          </p:cNvSpPr>
          <p:nvPr/>
        </p:nvSpPr>
        <p:spPr>
          <a:xfrm>
            <a:off x="1293812" y="6007916"/>
            <a:ext cx="9905999" cy="5564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Choose the generic ‘REST’ option</a:t>
            </a:r>
          </a:p>
          <a:p>
            <a:pPr marL="457200" indent="-457200">
              <a:buFont typeface="+mj-lt"/>
              <a:buAutoNum type="arabicPeriod"/>
            </a:pPr>
            <a:endParaRPr lang="en-US" dirty="0"/>
          </a:p>
        </p:txBody>
      </p:sp>
      <p:pic>
        <p:nvPicPr>
          <p:cNvPr id="6" name="Picture 5" descr="A screenshot of a computer&#10;&#10;Description automatically generated">
            <a:extLst>
              <a:ext uri="{FF2B5EF4-FFF2-40B4-BE49-F238E27FC236}">
                <a16:creationId xmlns:a16="http://schemas.microsoft.com/office/drawing/2014/main" id="{52C50A6B-57BE-628F-171F-216F2AE559DA}"/>
              </a:ext>
            </a:extLst>
          </p:cNvPr>
          <p:cNvPicPr>
            <a:picLocks noChangeAspect="1"/>
          </p:cNvPicPr>
          <p:nvPr/>
        </p:nvPicPr>
        <p:blipFill rotWithShape="1">
          <a:blip r:embed="rId2"/>
          <a:srcRect l="8489" t="7897" r="8849" b="7928"/>
          <a:stretch/>
        </p:blipFill>
        <p:spPr>
          <a:xfrm>
            <a:off x="1141412" y="1496036"/>
            <a:ext cx="8623373" cy="4521913"/>
          </a:xfrm>
          <a:prstGeom prst="rect">
            <a:avLst/>
          </a:prstGeom>
        </p:spPr>
      </p:pic>
      <p:sp>
        <p:nvSpPr>
          <p:cNvPr id="7" name="Rectangle: Rounded Corners 6">
            <a:extLst>
              <a:ext uri="{FF2B5EF4-FFF2-40B4-BE49-F238E27FC236}">
                <a16:creationId xmlns:a16="http://schemas.microsoft.com/office/drawing/2014/main" id="{962A1885-AB15-B2D0-733A-EE041F0DE568}"/>
              </a:ext>
            </a:extLst>
          </p:cNvPr>
          <p:cNvSpPr/>
          <p:nvPr/>
        </p:nvSpPr>
        <p:spPr>
          <a:xfrm>
            <a:off x="4307747" y="4702029"/>
            <a:ext cx="1644242" cy="390088"/>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61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Enter our config info for the REST connection:</a:t>
            </a:r>
          </a:p>
        </p:txBody>
      </p:sp>
      <p:pic>
        <p:nvPicPr>
          <p:cNvPr id="8" name="Picture 7" descr="A screenshot of a computer&#10;&#10;Description automatically generated">
            <a:extLst>
              <a:ext uri="{FF2B5EF4-FFF2-40B4-BE49-F238E27FC236}">
                <a16:creationId xmlns:a16="http://schemas.microsoft.com/office/drawing/2014/main" id="{8AC832B0-52B2-69DA-08DB-F1A5DD19CF8F}"/>
              </a:ext>
            </a:extLst>
          </p:cNvPr>
          <p:cNvPicPr>
            <a:picLocks noChangeAspect="1"/>
          </p:cNvPicPr>
          <p:nvPr/>
        </p:nvPicPr>
        <p:blipFill rotWithShape="1">
          <a:blip r:embed="rId2"/>
          <a:srcRect l="9100" t="8744" r="9133" b="9017"/>
          <a:stretch/>
        </p:blipFill>
        <p:spPr>
          <a:xfrm>
            <a:off x="343948" y="1496037"/>
            <a:ext cx="7290033" cy="378343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68431A8-4B6E-B958-5747-0BF58040462F}"/>
              </a:ext>
            </a:extLst>
          </p:cNvPr>
          <p:cNvPicPr>
            <a:picLocks noChangeAspect="1"/>
          </p:cNvPicPr>
          <p:nvPr/>
        </p:nvPicPr>
        <p:blipFill rotWithShape="1">
          <a:blip r:embed="rId3"/>
          <a:srcRect l="9292" t="8568" r="8852" b="9024"/>
          <a:stretch/>
        </p:blipFill>
        <p:spPr>
          <a:xfrm>
            <a:off x="4697835" y="2833552"/>
            <a:ext cx="7290033" cy="3783435"/>
          </a:xfrm>
          <a:prstGeom prst="rect">
            <a:avLst/>
          </a:prstGeom>
        </p:spPr>
      </p:pic>
    </p:spTree>
    <p:extLst>
      <p:ext uri="{BB962C8B-B14F-4D97-AF65-F5344CB8AC3E}">
        <p14:creationId xmlns:p14="http://schemas.microsoft.com/office/powerpoint/2010/main" val="275916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BC8D-E342-6824-77FE-08D967BDBF1C}"/>
              </a:ext>
            </a:extLst>
          </p:cNvPr>
          <p:cNvSpPr>
            <a:spLocks noGrp="1"/>
          </p:cNvSpPr>
          <p:nvPr>
            <p:ph type="title"/>
          </p:nvPr>
        </p:nvSpPr>
        <p:spPr>
          <a:xfrm>
            <a:off x="1141412" y="241013"/>
            <a:ext cx="9905998" cy="786638"/>
          </a:xfrm>
        </p:spPr>
        <p:txBody>
          <a:bodyPr/>
          <a:lstStyle/>
          <a:p>
            <a:r>
              <a:rPr lang="en-US" dirty="0"/>
              <a:t>activity 3: Explore Data Pipelines</a:t>
            </a:r>
          </a:p>
        </p:txBody>
      </p:sp>
      <p:sp>
        <p:nvSpPr>
          <p:cNvPr id="3" name="Content Placeholder 2">
            <a:extLst>
              <a:ext uri="{FF2B5EF4-FFF2-40B4-BE49-F238E27FC236}">
                <a16:creationId xmlns:a16="http://schemas.microsoft.com/office/drawing/2014/main" id="{4B3DEDC0-1BD6-9F72-641D-554667B5A7E8}"/>
              </a:ext>
            </a:extLst>
          </p:cNvPr>
          <p:cNvSpPr>
            <a:spLocks noGrp="1"/>
          </p:cNvSpPr>
          <p:nvPr>
            <p:ph idx="1"/>
          </p:nvPr>
        </p:nvSpPr>
        <p:spPr>
          <a:xfrm>
            <a:off x="1141412" y="939567"/>
            <a:ext cx="9905999" cy="556470"/>
          </a:xfrm>
        </p:spPr>
        <p:txBody>
          <a:bodyPr/>
          <a:lstStyle/>
          <a:p>
            <a:pPr marL="0" indent="0">
              <a:buNone/>
            </a:pPr>
            <a:r>
              <a:rPr lang="en-US" dirty="0"/>
              <a:t>Now let’s send it to the Lakehouse we created:</a:t>
            </a:r>
          </a:p>
        </p:txBody>
      </p:sp>
      <p:pic>
        <p:nvPicPr>
          <p:cNvPr id="6" name="Picture 5" descr="A screenshot of a computer&#10;&#10;Description automatically generated">
            <a:extLst>
              <a:ext uri="{FF2B5EF4-FFF2-40B4-BE49-F238E27FC236}">
                <a16:creationId xmlns:a16="http://schemas.microsoft.com/office/drawing/2014/main" id="{15547406-424A-FF59-9DFA-025A637CF373}"/>
              </a:ext>
            </a:extLst>
          </p:cNvPr>
          <p:cNvPicPr>
            <a:picLocks noChangeAspect="1"/>
          </p:cNvPicPr>
          <p:nvPr/>
        </p:nvPicPr>
        <p:blipFill>
          <a:blip r:embed="rId2"/>
          <a:stretch>
            <a:fillRect/>
          </a:stretch>
        </p:blipFill>
        <p:spPr>
          <a:xfrm>
            <a:off x="1082040" y="1496037"/>
            <a:ext cx="10220960" cy="4950062"/>
          </a:xfrm>
          <a:prstGeom prst="rect">
            <a:avLst/>
          </a:prstGeom>
        </p:spPr>
      </p:pic>
      <p:sp>
        <p:nvSpPr>
          <p:cNvPr id="7" name="Rectangle: Rounded Corners 6">
            <a:extLst>
              <a:ext uri="{FF2B5EF4-FFF2-40B4-BE49-F238E27FC236}">
                <a16:creationId xmlns:a16="http://schemas.microsoft.com/office/drawing/2014/main" id="{962A1885-AB15-B2D0-733A-EE041F0DE568}"/>
              </a:ext>
            </a:extLst>
          </p:cNvPr>
          <p:cNvSpPr/>
          <p:nvPr/>
        </p:nvSpPr>
        <p:spPr>
          <a:xfrm>
            <a:off x="3261360" y="5105400"/>
            <a:ext cx="1173480" cy="256563"/>
          </a:xfrm>
          <a:prstGeom prst="roundRect">
            <a:avLst/>
          </a:prstGeom>
          <a:noFill/>
          <a:ln w="3810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691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12177</TotalTime>
  <Words>2454</Words>
  <Application>Microsoft Office PowerPoint</Application>
  <PresentationFormat>Widescreen</PresentationFormat>
  <Paragraphs>277</Paragraphs>
  <Slides>54</Slides>
  <Notes>35</Notes>
  <HiddenSlides>12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Tw Cen MT</vt:lpstr>
      <vt:lpstr>Circuit</vt:lpstr>
      <vt:lpstr>SQL Saturday MN 2024</vt:lpstr>
      <vt:lpstr>Lab #1 :  Get Data IN To Fabric</vt:lpstr>
      <vt:lpstr>Activity 1: Setup our Lakehouse</vt:lpstr>
      <vt:lpstr>Activity 2: Create a Shortcut To Existing Storage</vt:lpstr>
      <vt:lpstr>Activity 2: Create a Shortcut To Existing Storage</vt:lpstr>
      <vt:lpstr>activity 3: Explore Data Pipelines</vt:lpstr>
      <vt:lpstr>activity 3: Explore Data Pipelines</vt:lpstr>
      <vt:lpstr>activity 3: Explore Data Pipelines</vt:lpstr>
      <vt:lpstr>activity 3: Explore Data Pipelines</vt:lpstr>
      <vt:lpstr>activity 3: Explore Data Pipelines</vt:lpstr>
      <vt:lpstr>activity 3: Explore Data Pipelines</vt:lpstr>
      <vt:lpstr>activity 3: Explore Data Pipelines</vt:lpstr>
      <vt:lpstr>activity 3: Explore Data Pipelines</vt:lpstr>
      <vt:lpstr>activity 3: Explore Data Pipelines</vt:lpstr>
      <vt:lpstr>activity 3: Explore Data Pipelines</vt:lpstr>
      <vt:lpstr>activity 4: Explore Dataflow Gen2</vt:lpstr>
      <vt:lpstr>activity 4: Explore Dataflow Gen2</vt:lpstr>
      <vt:lpstr>activity 4: Explore Dataflow Gen2</vt:lpstr>
      <vt:lpstr>activity 4: Explore Dataflow Gen2</vt:lpstr>
      <vt:lpstr>activity 4: Explore Dataflow Gen2</vt:lpstr>
      <vt:lpstr>activity 5: More Dataflow Gen2</vt:lpstr>
      <vt:lpstr>activity 5: More Dataflow Gen2</vt:lpstr>
      <vt:lpstr>activity 5: More Dataflow Gen2</vt:lpstr>
      <vt:lpstr>Lab #2 :  Code Notebooks and Data Wrangler</vt:lpstr>
      <vt:lpstr>activity 1: Load Data Via Notebook</vt:lpstr>
      <vt:lpstr>activity 1: Load Data Via Notebook</vt:lpstr>
      <vt:lpstr>activity 1: Load Data Via Notebook</vt:lpstr>
      <vt:lpstr>activity 1: Load Data Via Notebook</vt:lpstr>
      <vt:lpstr>activity 2: Data Wrangler</vt:lpstr>
      <vt:lpstr>activity 2: Data Wrangler</vt:lpstr>
      <vt:lpstr>activity 2: Data Wrangler</vt:lpstr>
      <vt:lpstr>activity 2: Data Wrangler</vt:lpstr>
      <vt:lpstr>activity 2: Data Wrangler</vt:lpstr>
      <vt:lpstr>activity 2: Data Wrangler</vt:lpstr>
      <vt:lpstr>activity 2: Data Wrangler - Bonus</vt:lpstr>
      <vt:lpstr>Lab #3 : Power BI Datasets AND Direct Lake Vs. Direct Query</vt:lpstr>
      <vt:lpstr>activity 1: Datasets (Semantic Models)</vt:lpstr>
      <vt:lpstr>activity 1: Datasets (Semantic Models)</vt:lpstr>
      <vt:lpstr>activity 1: Datasets (Semantic Models)</vt:lpstr>
      <vt:lpstr>activity 2: Direct Lake Vs. Direct Query</vt:lpstr>
      <vt:lpstr>activity 2: Power BI Direct Lake Vs DirectQuery</vt:lpstr>
      <vt:lpstr>activity 2: Power BI Direct Lake Vs DirectQuery</vt:lpstr>
      <vt:lpstr>activity 2: Power BI Direct Lake Vs DirectQuery</vt:lpstr>
      <vt:lpstr>activity 2: Power BI Direct Lake Vs DirectQuery</vt:lpstr>
      <vt:lpstr>activity 2: Performance Analyzer</vt:lpstr>
      <vt:lpstr>activity 2: BONUS – Compare to Azure SQL DB</vt:lpstr>
      <vt:lpstr>Lab #4 : Semantic Link</vt:lpstr>
      <vt:lpstr>activity 1: Semantic Link Intro</vt:lpstr>
      <vt:lpstr>activity 2: Semantic Link Labs</vt:lpstr>
      <vt:lpstr>Lab #5 : Data Science Intro</vt:lpstr>
      <vt:lpstr>activity 1: Data Science Example</vt:lpstr>
      <vt:lpstr>activity 1: Data Science Example</vt:lpstr>
      <vt:lpstr>Lab #6 : Real-Time Analytics</vt:lpstr>
      <vt:lpstr>activity 1: Real-Time Analytics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Saturday MN 2023</dc:title>
  <dc:creator>Brent Meulebroeck</dc:creator>
  <cp:lastModifiedBy>Brent Meulebroeck</cp:lastModifiedBy>
  <cp:revision>10</cp:revision>
  <dcterms:created xsi:type="dcterms:W3CDTF">2023-09-21T13:05:53Z</dcterms:created>
  <dcterms:modified xsi:type="dcterms:W3CDTF">2024-09-27T02:27:04Z</dcterms:modified>
</cp:coreProperties>
</file>